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avi" ContentType="video/x-msvide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6" r:id="rId2"/>
    <p:sldId id="263" r:id="rId3"/>
    <p:sldId id="268" r:id="rId4"/>
    <p:sldId id="258" r:id="rId5"/>
    <p:sldId id="264" r:id="rId6"/>
    <p:sldId id="265" r:id="rId7"/>
    <p:sldId id="266" r:id="rId8"/>
    <p:sldId id="267" r:id="rId9"/>
    <p:sldId id="259" r:id="rId10"/>
    <p:sldId id="269" r:id="rId11"/>
    <p:sldId id="270" r:id="rId12"/>
    <p:sldId id="271" r:id="rId13"/>
    <p:sldId id="272" r:id="rId14"/>
    <p:sldId id="260" r:id="rId15"/>
    <p:sldId id="273" r:id="rId16"/>
    <p:sldId id="274" r:id="rId17"/>
    <p:sldId id="275" r:id="rId18"/>
    <p:sldId id="277" r:id="rId19"/>
    <p:sldId id="261" r:id="rId20"/>
    <p:sldId id="278" r:id="rId21"/>
    <p:sldId id="279" r:id="rId22"/>
    <p:sldId id="280" r:id="rId23"/>
    <p:sldId id="262" r:id="rId24"/>
    <p:sldId id="281" r:id="rId25"/>
    <p:sldId id="282" r:id="rId26"/>
    <p:sldId id="276"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4" r:id="rId47"/>
    <p:sldId id="303"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590" autoAdjust="0"/>
  </p:normalViewPr>
  <p:slideViewPr>
    <p:cSldViewPr showGuides="1">
      <p:cViewPr varScale="1">
        <p:scale>
          <a:sx n="88" d="100"/>
          <a:sy n="88" d="100"/>
        </p:scale>
        <p:origin x="106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FDB357-7A12-40C7-A58C-D20A920EA2FC}" type="datetimeFigureOut">
              <a:rPr lang="en-US" smtClean="0"/>
              <a:t>5/15/2014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17F5E6-4728-4386-B2C1-136AA90CF26E}" type="slidenum">
              <a:rPr lang="en-US" smtClean="0"/>
              <a:t>‹#›</a:t>
            </a:fld>
            <a:endParaRPr lang="en-US"/>
          </a:p>
        </p:txBody>
      </p:sp>
    </p:spTree>
    <p:extLst>
      <p:ext uri="{BB962C8B-B14F-4D97-AF65-F5344CB8AC3E}">
        <p14:creationId xmlns:p14="http://schemas.microsoft.com/office/powerpoint/2010/main" val="1780380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B213E4-F807-47D8-80DA-24DAF6C7C4BE}" type="datetimeFigureOut">
              <a:rPr lang="en-US" smtClean="0"/>
              <a:t>5/15/2014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C34601-8789-4451-A7FA-9D78845C3E73}" type="slidenum">
              <a:rPr lang="en-US" smtClean="0"/>
              <a:t>‹#›</a:t>
            </a:fld>
            <a:endParaRPr lang="en-US"/>
          </a:p>
        </p:txBody>
      </p:sp>
    </p:spTree>
    <p:extLst>
      <p:ext uri="{BB962C8B-B14F-4D97-AF65-F5344CB8AC3E}">
        <p14:creationId xmlns:p14="http://schemas.microsoft.com/office/powerpoint/2010/main" val="81597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9902D8-9BE2-4C60-9A75-75C3FC5AA18A}" type="datetimeFigureOut">
              <a:rPr lang="en-US" smtClean="0"/>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2DBDD-C01A-44A8-9F04-90D66C838829}" type="slidenum">
              <a:rPr lang="en-US" smtClean="0"/>
              <a:t>‹#›</a:t>
            </a:fld>
            <a:endParaRPr lang="en-US"/>
          </a:p>
        </p:txBody>
      </p:sp>
    </p:spTree>
    <p:extLst>
      <p:ext uri="{BB962C8B-B14F-4D97-AF65-F5344CB8AC3E}">
        <p14:creationId xmlns:p14="http://schemas.microsoft.com/office/powerpoint/2010/main" val="2841583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9902D8-9BE2-4C60-9A75-75C3FC5AA18A}" type="datetimeFigureOut">
              <a:rPr lang="en-US" smtClean="0"/>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2DBDD-C01A-44A8-9F04-90D66C838829}" type="slidenum">
              <a:rPr lang="en-US" smtClean="0"/>
              <a:t>‹#›</a:t>
            </a:fld>
            <a:endParaRPr lang="en-US"/>
          </a:p>
        </p:txBody>
      </p:sp>
    </p:spTree>
    <p:extLst>
      <p:ext uri="{BB962C8B-B14F-4D97-AF65-F5344CB8AC3E}">
        <p14:creationId xmlns:p14="http://schemas.microsoft.com/office/powerpoint/2010/main" val="3822773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9902D8-9BE2-4C60-9A75-75C3FC5AA18A}" type="datetimeFigureOut">
              <a:rPr lang="en-US" smtClean="0"/>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2DBDD-C01A-44A8-9F04-90D66C838829}" type="slidenum">
              <a:rPr lang="en-US" smtClean="0"/>
              <a:t>‹#›</a:t>
            </a:fld>
            <a:endParaRPr lang="en-US"/>
          </a:p>
        </p:txBody>
      </p:sp>
    </p:spTree>
    <p:extLst>
      <p:ext uri="{BB962C8B-B14F-4D97-AF65-F5344CB8AC3E}">
        <p14:creationId xmlns:p14="http://schemas.microsoft.com/office/powerpoint/2010/main" val="1214737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9902D8-9BE2-4C60-9A75-75C3FC5AA18A}" type="datetimeFigureOut">
              <a:rPr lang="en-US" smtClean="0"/>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2DBDD-C01A-44A8-9F04-90D66C838829}" type="slidenum">
              <a:rPr lang="en-US" smtClean="0"/>
              <a:t>‹#›</a:t>
            </a:fld>
            <a:endParaRPr lang="en-US"/>
          </a:p>
        </p:txBody>
      </p:sp>
    </p:spTree>
    <p:extLst>
      <p:ext uri="{BB962C8B-B14F-4D97-AF65-F5344CB8AC3E}">
        <p14:creationId xmlns:p14="http://schemas.microsoft.com/office/powerpoint/2010/main" val="288293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9902D8-9BE2-4C60-9A75-75C3FC5AA18A}" type="datetimeFigureOut">
              <a:rPr lang="en-US" smtClean="0"/>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2DBDD-C01A-44A8-9F04-90D66C838829}" type="slidenum">
              <a:rPr lang="en-US" smtClean="0"/>
              <a:t>‹#›</a:t>
            </a:fld>
            <a:endParaRPr lang="en-US"/>
          </a:p>
        </p:txBody>
      </p:sp>
    </p:spTree>
    <p:extLst>
      <p:ext uri="{BB962C8B-B14F-4D97-AF65-F5344CB8AC3E}">
        <p14:creationId xmlns:p14="http://schemas.microsoft.com/office/powerpoint/2010/main" val="143287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9902D8-9BE2-4C60-9A75-75C3FC5AA18A}" type="datetimeFigureOut">
              <a:rPr lang="en-US" smtClean="0"/>
              <a:t>5/15/2014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2DBDD-C01A-44A8-9F04-90D66C838829}" type="slidenum">
              <a:rPr lang="en-US" smtClean="0"/>
              <a:t>‹#›</a:t>
            </a:fld>
            <a:endParaRPr lang="en-US"/>
          </a:p>
        </p:txBody>
      </p:sp>
    </p:spTree>
    <p:extLst>
      <p:ext uri="{BB962C8B-B14F-4D97-AF65-F5344CB8AC3E}">
        <p14:creationId xmlns:p14="http://schemas.microsoft.com/office/powerpoint/2010/main" val="3864739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9902D8-9BE2-4C60-9A75-75C3FC5AA18A}" type="datetimeFigureOut">
              <a:rPr lang="en-US" smtClean="0"/>
              <a:t>5/15/2014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A2DBDD-C01A-44A8-9F04-90D66C838829}" type="slidenum">
              <a:rPr lang="en-US" smtClean="0"/>
              <a:t>‹#›</a:t>
            </a:fld>
            <a:endParaRPr lang="en-US"/>
          </a:p>
        </p:txBody>
      </p:sp>
    </p:spTree>
    <p:extLst>
      <p:ext uri="{BB962C8B-B14F-4D97-AF65-F5344CB8AC3E}">
        <p14:creationId xmlns:p14="http://schemas.microsoft.com/office/powerpoint/2010/main" val="1046611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9902D8-9BE2-4C60-9A75-75C3FC5AA18A}" type="datetimeFigureOut">
              <a:rPr lang="en-US" smtClean="0"/>
              <a:t>5/15/2014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A2DBDD-C01A-44A8-9F04-90D66C838829}" type="slidenum">
              <a:rPr lang="en-US" smtClean="0"/>
              <a:t>‹#›</a:t>
            </a:fld>
            <a:endParaRPr lang="en-US"/>
          </a:p>
        </p:txBody>
      </p:sp>
    </p:spTree>
    <p:extLst>
      <p:ext uri="{BB962C8B-B14F-4D97-AF65-F5344CB8AC3E}">
        <p14:creationId xmlns:p14="http://schemas.microsoft.com/office/powerpoint/2010/main" val="2342424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9902D8-9BE2-4C60-9A75-75C3FC5AA18A}" type="datetimeFigureOut">
              <a:rPr lang="en-US" smtClean="0"/>
              <a:t>5/15/2014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A2DBDD-C01A-44A8-9F04-90D66C838829}" type="slidenum">
              <a:rPr lang="en-US" smtClean="0"/>
              <a:t>‹#›</a:t>
            </a:fld>
            <a:endParaRPr lang="en-US"/>
          </a:p>
        </p:txBody>
      </p:sp>
    </p:spTree>
    <p:extLst>
      <p:ext uri="{BB962C8B-B14F-4D97-AF65-F5344CB8AC3E}">
        <p14:creationId xmlns:p14="http://schemas.microsoft.com/office/powerpoint/2010/main" val="484909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9902D8-9BE2-4C60-9A75-75C3FC5AA18A}" type="datetimeFigureOut">
              <a:rPr lang="en-US" smtClean="0"/>
              <a:t>5/15/2014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2DBDD-C01A-44A8-9F04-90D66C838829}" type="slidenum">
              <a:rPr lang="en-US" smtClean="0"/>
              <a:t>‹#›</a:t>
            </a:fld>
            <a:endParaRPr lang="en-US"/>
          </a:p>
        </p:txBody>
      </p:sp>
    </p:spTree>
    <p:extLst>
      <p:ext uri="{BB962C8B-B14F-4D97-AF65-F5344CB8AC3E}">
        <p14:creationId xmlns:p14="http://schemas.microsoft.com/office/powerpoint/2010/main" val="1781917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9902D8-9BE2-4C60-9A75-75C3FC5AA18A}" type="datetimeFigureOut">
              <a:rPr lang="en-US" smtClean="0"/>
              <a:t>5/15/2014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2DBDD-C01A-44A8-9F04-90D66C838829}" type="slidenum">
              <a:rPr lang="en-US" smtClean="0"/>
              <a:t>‹#›</a:t>
            </a:fld>
            <a:endParaRPr lang="en-US"/>
          </a:p>
        </p:txBody>
      </p:sp>
    </p:spTree>
    <p:extLst>
      <p:ext uri="{BB962C8B-B14F-4D97-AF65-F5344CB8AC3E}">
        <p14:creationId xmlns:p14="http://schemas.microsoft.com/office/powerpoint/2010/main" val="3375019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9902D8-9BE2-4C60-9A75-75C3FC5AA18A}" type="datetimeFigureOut">
              <a:rPr lang="en-US" smtClean="0"/>
              <a:t>5/15/2014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2DBDD-C01A-44A8-9F04-90D66C838829}" type="slidenum">
              <a:rPr lang="en-US" smtClean="0"/>
              <a:t>‹#›</a:t>
            </a:fld>
            <a:endParaRPr lang="en-US"/>
          </a:p>
        </p:txBody>
      </p:sp>
    </p:spTree>
    <p:extLst>
      <p:ext uri="{BB962C8B-B14F-4D97-AF65-F5344CB8AC3E}">
        <p14:creationId xmlns:p14="http://schemas.microsoft.com/office/powerpoint/2010/main" val="3055428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avi"/><Relationship Id="rId1" Type="http://schemas.microsoft.com/office/2007/relationships/media" Target="../media/media2.avi"/><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avi"/><Relationship Id="rId1" Type="http://schemas.microsoft.com/office/2007/relationships/media" Target="../media/media3.avi"/><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4.avi"/><Relationship Id="rId1" Type="http://schemas.microsoft.com/office/2007/relationships/media" Target="../media/media4.avi"/><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5.avi"/><Relationship Id="rId1" Type="http://schemas.microsoft.com/office/2007/relationships/media" Target="../media/media5.avi"/><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6.avi"/><Relationship Id="rId1" Type="http://schemas.microsoft.com/office/2007/relationships/media" Target="../media/media6.avi"/><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7.avi"/><Relationship Id="rId1" Type="http://schemas.microsoft.com/office/2007/relationships/media" Target="../media/media7.avi"/><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avi"/><Relationship Id="rId1" Type="http://schemas.microsoft.com/office/2007/relationships/media" Target="../media/media1.avi"/><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One Lane Traffic </a:t>
            </a:r>
            <a:r>
              <a:rPr lang="en-US" dirty="0" smtClean="0"/>
              <a:t>Flow Models</a:t>
            </a:r>
            <a:endParaRPr lang="en-US" dirty="0"/>
          </a:p>
        </p:txBody>
      </p:sp>
      <p:sp>
        <p:nvSpPr>
          <p:cNvPr id="3" name="Subtitle 2"/>
          <p:cNvSpPr>
            <a:spLocks noGrp="1"/>
          </p:cNvSpPr>
          <p:nvPr>
            <p:ph type="subTitle" idx="1"/>
          </p:nvPr>
        </p:nvSpPr>
        <p:spPr>
          <a:xfrm>
            <a:off x="1371600" y="3886200"/>
            <a:ext cx="6400800" cy="838200"/>
          </a:xfrm>
        </p:spPr>
        <p:txBody>
          <a:bodyPr/>
          <a:lstStyle/>
          <a:p>
            <a:r>
              <a:rPr lang="en-US" dirty="0" smtClean="0">
                <a:solidFill>
                  <a:schemeClr val="tx1"/>
                </a:solidFill>
              </a:rPr>
              <a:t>Josh Hallam</a:t>
            </a:r>
            <a:endParaRPr lang="en-US" dirty="0">
              <a:solidFill>
                <a:schemeClr val="tx1"/>
              </a:solidFill>
            </a:endParaRPr>
          </a:p>
        </p:txBody>
      </p:sp>
    </p:spTree>
    <p:extLst>
      <p:ext uri="{BB962C8B-B14F-4D97-AF65-F5344CB8AC3E}">
        <p14:creationId xmlns:p14="http://schemas.microsoft.com/office/powerpoint/2010/main" val="30821089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Greenberg Model</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buNone/>
                </a:pPr>
                <a:r>
                  <a:rPr lang="en-US" dirty="0" smtClean="0"/>
                  <a:t>Waves move to the right if</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𝑚𝑎𝑥</m:t>
                          </m:r>
                        </m:sub>
                      </m:sSub>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𝑚𝑎𝑥</m:t>
                                      </m:r>
                                    </m:sub>
                                  </m:sSub>
                                </m:num>
                                <m:den>
                                  <m:r>
                                    <a:rPr lang="en-US" i="1">
                                      <a:latin typeface="Cambria Math" panose="02040503050406030204" pitchFamily="18" charset="0"/>
                                    </a:rPr>
                                    <m:t>𝜌</m:t>
                                  </m:r>
                                </m:den>
                              </m:f>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𝑚𝑎𝑥</m:t>
                              </m:r>
                            </m:sub>
                          </m:sSub>
                          <m:r>
                            <a:rPr lang="en-US" b="0" i="1" smtClean="0">
                              <a:latin typeface="Cambria Math"/>
                            </a:rPr>
                            <m:t>&gt;0</m:t>
                          </m:r>
                        </m:e>
                      </m:func>
                    </m:oMath>
                  </m:oMathPara>
                </a14:m>
                <a:endParaRPr lang="en-US" dirty="0" smtClean="0"/>
              </a:p>
              <a:p>
                <a:pPr marL="0" indent="0">
                  <a:buNone/>
                </a:pPr>
                <a:r>
                  <a:rPr lang="en-US" dirty="0" smtClean="0"/>
                  <a:t>Waves move to the left if</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𝑚𝑎𝑥</m:t>
                          </m:r>
                        </m:sub>
                      </m:sSub>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𝑚𝑎𝑥</m:t>
                                      </m:r>
                                    </m:sub>
                                  </m:sSub>
                                </m:num>
                                <m:den>
                                  <m:r>
                                    <a:rPr lang="en-US" i="1">
                                      <a:latin typeface="Cambria Math" panose="02040503050406030204" pitchFamily="18" charset="0"/>
                                    </a:rPr>
                                    <m:t>𝜌</m:t>
                                  </m:r>
                                </m:den>
                              </m:f>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𝑚𝑎𝑥</m:t>
                              </m:r>
                            </m:sub>
                          </m:sSub>
                        </m:e>
                      </m:func>
                      <m:r>
                        <a:rPr lang="en-US" b="0" i="0" smtClean="0">
                          <a:latin typeface="Cambria Math"/>
                        </a:rPr>
                        <m:t>&lt;0</m:t>
                      </m:r>
                    </m:oMath>
                  </m:oMathPara>
                </a14:m>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852" t="-1752"/>
                </a:stretch>
              </a:blipFill>
            </p:spPr>
            <p:txBody>
              <a:bodyPr/>
              <a:lstStyle/>
              <a:p>
                <a:r>
                  <a:rPr lang="en-US">
                    <a:noFill/>
                  </a:rPr>
                  <a:t> </a:t>
                </a:r>
              </a:p>
            </p:txBody>
          </p:sp>
        </mc:Fallback>
      </mc:AlternateContent>
    </p:spTree>
    <p:extLst>
      <p:ext uri="{BB962C8B-B14F-4D97-AF65-F5344CB8AC3E}">
        <p14:creationId xmlns:p14="http://schemas.microsoft.com/office/powerpoint/2010/main" val="2435697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Greenberg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𝜆</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𝑚𝑎𝑥</m:t>
                          </m:r>
                        </m:sub>
                      </m:sSub>
                      <m:r>
                        <m:rPr>
                          <m:sty m:val="p"/>
                        </m:rPr>
                        <a:rPr lang="en-US">
                          <a:latin typeface="Cambria Math" panose="02040503050406030204" pitchFamily="18" charset="0"/>
                        </a:rPr>
                        <m:t>ln</m:t>
                      </m:r>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𝑚𝑎𝑥</m:t>
                              </m:r>
                            </m:sub>
                          </m:sSub>
                        </m:num>
                        <m:den>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sup>
                          </m:sSubSup>
                        </m:den>
                      </m:f>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𝑚𝑎𝑥</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𝜆</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𝑚𝑎𝑥</m:t>
                          </m:r>
                        </m:sub>
                      </m:sSub>
                      <m:r>
                        <m:rPr>
                          <m:sty m:val="p"/>
                        </m:rPr>
                        <a:rPr lang="en-US">
                          <a:latin typeface="Cambria Math" panose="02040503050406030204" pitchFamily="18" charset="0"/>
                        </a:rPr>
                        <m:t>ln</m:t>
                      </m:r>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𝑚𝑎𝑥</m:t>
                              </m:r>
                            </m:sub>
                          </m:sSub>
                        </m:num>
                        <m:den>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sup>
                          </m:sSubSup>
                        </m:den>
                      </m:f>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𝑚𝑎𝑥</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𝜆</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𝑚𝑎𝑥</m:t>
                          </m:r>
                        </m:sub>
                      </m:sSub>
                      <m:r>
                        <m:rPr>
                          <m:sty m:val="p"/>
                        </m:rPr>
                        <a:rPr lang="en-US">
                          <a:latin typeface="Cambria Math" panose="02040503050406030204" pitchFamily="18" charset="0"/>
                        </a:rPr>
                        <m:t>ln</m:t>
                      </m:r>
                      <m:r>
                        <a:rPr lang="en-US" b="0" i="1" smtClean="0">
                          <a:latin typeface="Cambria Math"/>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𝑚𝑎𝑥</m:t>
                              </m:r>
                            </m:sub>
                          </m:sSub>
                        </m:num>
                        <m:den>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sup>
                          </m:sSubSup>
                        </m:den>
                      </m:f>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𝑚𝑎𝑥</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𝜆</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𝑚𝑎𝑥</m:t>
                          </m:r>
                        </m:sub>
                      </m:sSub>
                      <m:r>
                        <m:rPr>
                          <m:sty m:val="p"/>
                        </m:rPr>
                        <a:rPr lang="en-US">
                          <a:latin typeface="Cambria Math" panose="02040503050406030204" pitchFamily="18" charset="0"/>
                        </a:rPr>
                        <m:t>ln</m:t>
                      </m:r>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𝑚𝑎𝑥</m:t>
                              </m:r>
                            </m:sub>
                          </m:sSub>
                        </m:num>
                        <m:den>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sup>
                          </m:sSubSup>
                        </m:den>
                      </m:f>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𝑚𝑎𝑥</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sup>
                      </m:sSubSup>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388386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Greenberg Model</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6564" y="1600200"/>
            <a:ext cx="603087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2895600" y="4648200"/>
            <a:ext cx="838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2819400" y="2971800"/>
            <a:ext cx="9906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4947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Greenberg Model</a:t>
            </a:r>
          </a:p>
        </p:txBody>
      </p:sp>
      <p:pic>
        <p:nvPicPr>
          <p:cNvPr id="4" name="ProjectGSlow.wmv.avi">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555750" y="1600200"/>
            <a:ext cx="6034088" cy="4525963"/>
          </a:xfrm>
        </p:spPr>
      </p:pic>
    </p:spTree>
    <p:extLst>
      <p:ext uri="{BB962C8B-B14F-4D97-AF65-F5344CB8AC3E}">
        <p14:creationId xmlns:p14="http://schemas.microsoft.com/office/powerpoint/2010/main" val="22549277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Payne-</a:t>
            </a:r>
            <a:r>
              <a:rPr lang="en-US" dirty="0" err="1"/>
              <a:t>Whitham</a:t>
            </a:r>
            <a:r>
              <a:rPr lang="en-US" dirty="0"/>
              <a:t> Model</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d>
                            <m:dPr>
                              <m:ctrlPr>
                                <a:rPr lang="en-US" i="1">
                                  <a:latin typeface="Cambria Math" panose="02040503050406030204" pitchFamily="18" charset="0"/>
                                </a:rPr>
                              </m:ctrlPr>
                            </m:dPr>
                            <m:e>
                              <m:r>
                                <a:rPr lang="en-US" i="1">
                                  <a:latin typeface="Cambria Math" panose="02040503050406030204" pitchFamily="18" charset="0"/>
                                </a:rPr>
                                <m:t>𝜌</m:t>
                              </m:r>
                              <m:r>
                                <a:rPr lang="en-US" i="1">
                                  <a:latin typeface="Cambria Math" panose="02040503050406030204" pitchFamily="18" charset="0"/>
                                </a:rPr>
                                <m:t>𝑣</m:t>
                              </m:r>
                            </m:e>
                          </m:d>
                        </m:e>
                        <m:sub>
                          <m:r>
                            <a:rPr lang="en-US" i="1">
                              <a:latin typeface="Cambria Math" panose="02040503050406030204" pitchFamily="18" charset="0"/>
                            </a:rPr>
                            <m:t>𝑥</m:t>
                          </m:r>
                        </m:sub>
                      </m:sSub>
                      <m:r>
                        <a:rPr lang="en-US" i="1">
                          <a:latin typeface="Cambria Math" panose="02040503050406030204" pitchFamily="18" charset="0"/>
                        </a:rPr>
                        <m:t>=0 ,(</m:t>
                      </m:r>
                      <m:r>
                        <a:rPr lang="en-US" i="1">
                          <a:latin typeface="Cambria Math" panose="02040503050406030204" pitchFamily="18" charset="0"/>
                        </a:rPr>
                        <m:t>𝜌</m:t>
                      </m:r>
                      <m:r>
                        <a:rPr lang="en-US" i="1">
                          <a:latin typeface="Cambria Math" panose="02040503050406030204" pitchFamily="18" charset="0"/>
                        </a:rPr>
                        <m:t>𝑣</m:t>
                      </m:r>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𝜌</m:t>
                                  </m:r>
                                  <m:r>
                                    <a:rPr lang="en-US" i="1">
                                      <a:latin typeface="Cambria Math" panose="02040503050406030204" pitchFamily="18" charset="0"/>
                                    </a:rPr>
                                    <m:t>𝑣</m:t>
                                  </m:r>
                                </m:e>
                                <m:sup>
                                  <m:r>
                                    <a:rPr lang="en-US" i="1">
                                      <a:latin typeface="Cambria Math" panose="02040503050406030204" pitchFamily="18" charset="0"/>
                                    </a:rPr>
                                    <m:t>2</m:t>
                                  </m:r>
                                </m:sup>
                              </m:sSup>
                              <m:r>
                                <a:rPr lang="en-US" i="1">
                                  <a:latin typeface="Cambria Math" panose="02040503050406030204" pitchFamily="18" charset="0"/>
                                </a:rPr>
                                <m:t>+</m:t>
                              </m:r>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𝜌</m:t>
                                  </m:r>
                                </m:e>
                              </m:d>
                            </m:e>
                          </m:d>
                        </m:e>
                        <m:sub>
                          <m:r>
                            <a:rPr lang="en-US" i="1">
                              <a:latin typeface="Cambria Math" panose="02040503050406030204" pitchFamily="18" charset="0"/>
                            </a:rPr>
                            <m:t>𝑥</m:t>
                          </m:r>
                        </m:sub>
                      </m:sSub>
                      <m:r>
                        <a:rPr lang="en-US" i="1">
                          <a:latin typeface="Cambria Math" panose="02040503050406030204" pitchFamily="18" charset="0"/>
                        </a:rPr>
                        <m:t>=0</m:t>
                      </m:r>
                    </m:oMath>
                  </m:oMathPara>
                </a14:m>
                <a:endParaRPr lang="en-US" i="1"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𝜌</m:t>
                          </m:r>
                        </m:e>
                      </m:d>
                      <m:r>
                        <a:rPr lang="en-US" i="1">
                          <a:latin typeface="Cambria Math" panose="02040503050406030204" pitchFamily="18" charset="0"/>
                        </a:rPr>
                        <m:t>=</m:t>
                      </m:r>
                      <m:r>
                        <a:rPr lang="en-US" i="1">
                          <a:latin typeface="Cambria Math" panose="02040503050406030204" pitchFamily="18" charset="0"/>
                        </a:rPr>
                        <m:t>𝑎</m:t>
                      </m:r>
                      <m:sSup>
                        <m:sSupPr>
                          <m:ctrlPr>
                            <a:rPr lang="en-US" i="1">
                              <a:latin typeface="Cambria Math" panose="02040503050406030204" pitchFamily="18" charset="0"/>
                            </a:rPr>
                          </m:ctrlPr>
                        </m:sSupPr>
                        <m:e>
                          <m:r>
                            <a:rPr lang="en-US" i="1">
                              <a:latin typeface="Cambria Math" panose="02040503050406030204" pitchFamily="18" charset="0"/>
                            </a:rPr>
                            <m:t>𝜌</m:t>
                          </m:r>
                        </m:e>
                        <m:sup>
                          <m:r>
                            <a:rPr lang="en-US" i="1">
                              <a:latin typeface="Cambria Math" panose="02040503050406030204" pitchFamily="18" charset="0"/>
                            </a:rPr>
                            <m:t>𝛾</m:t>
                          </m:r>
                        </m:sup>
                      </m:sSup>
                      <m:r>
                        <a:rPr lang="en-US" i="1">
                          <a:latin typeface="Cambria Math" panose="02040503050406030204" pitchFamily="18" charset="0"/>
                        </a:rPr>
                        <m:t>, </m:t>
                      </m:r>
                      <m:r>
                        <a:rPr lang="en-US" i="1">
                          <a:latin typeface="Cambria Math" panose="02040503050406030204" pitchFamily="18" charset="0"/>
                        </a:rPr>
                        <m:t>𝑎</m:t>
                      </m:r>
                      <m:r>
                        <a:rPr lang="en-US" i="1">
                          <a:latin typeface="Cambria Math" panose="02040503050406030204" pitchFamily="18" charset="0"/>
                        </a:rPr>
                        <m:t>&gt;0, </m:t>
                      </m:r>
                      <m:r>
                        <a:rPr lang="en-US" i="1">
                          <a:latin typeface="Cambria Math" panose="02040503050406030204" pitchFamily="18" charset="0"/>
                        </a:rPr>
                        <m:t>𝛾</m:t>
                      </m:r>
                      <m:r>
                        <a:rPr lang="en-US">
                          <a:latin typeface="Cambria Math" panose="02040503050406030204" pitchFamily="18" charset="0"/>
                        </a:rPr>
                        <m:t>≥2</m:t>
                      </m:r>
                    </m:oMath>
                  </m:oMathPara>
                </a14:m>
                <a:endParaRPr lang="en-US" dirty="0" smtClean="0"/>
              </a:p>
              <a:p>
                <a:pPr marL="0" indent="0">
                  <a:buNone/>
                </a:pPr>
                <a:endParaRPr lang="en-US" dirty="0"/>
              </a:p>
              <a:p>
                <a:pPr marL="0" indent="0">
                  <a:buNone/>
                </a:pPr>
                <a:r>
                  <a:rPr lang="en-US" dirty="0" smtClean="0"/>
                  <a:t>Chain Rule:</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𝑥</m:t>
                          </m:r>
                        </m:sub>
                      </m:sSub>
                      <m:r>
                        <a:rPr lang="en-US" i="1">
                          <a:latin typeface="Cambria Math" panose="02040503050406030204" pitchFamily="18" charset="0"/>
                        </a:rPr>
                        <m:t>𝑣</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𝑥</m:t>
                          </m:r>
                        </m:sub>
                      </m:sSub>
                      <m:r>
                        <a:rPr lang="en-US" i="1">
                          <a:latin typeface="Cambria Math" panose="02040503050406030204" pitchFamily="18" charset="0"/>
                        </a:rPr>
                        <m:t>𝜌</m:t>
                      </m:r>
                      <m:r>
                        <a:rPr lang="en-US" i="1">
                          <a:latin typeface="Cambria Math" panose="02040503050406030204" pitchFamily="18" charset="0"/>
                        </a:rPr>
                        <m:t>=0</m:t>
                      </m:r>
                    </m:oMath>
                  </m:oMathPara>
                </a14:m>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𝑡</m:t>
                          </m:r>
                        </m:sub>
                      </m:sSub>
                      <m:r>
                        <a:rPr lang="en-US" i="1">
                          <a:latin typeface="Cambria Math" panose="02040503050406030204" pitchFamily="18" charset="0"/>
                        </a:rPr>
                        <m:t>𝑣</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𝑡</m:t>
                          </m:r>
                          <m:r>
                            <a:rPr lang="en-US" i="1">
                              <a:latin typeface="Cambria Math" panose="02040503050406030204" pitchFamily="18" charset="0"/>
                            </a:rPr>
                            <m:t> </m:t>
                          </m:r>
                        </m:sub>
                      </m:sSub>
                      <m:r>
                        <a:rPr lang="en-US" i="1">
                          <a:latin typeface="Cambria Math" panose="02040503050406030204" pitchFamily="18" charset="0"/>
                        </a:rPr>
                        <m:t>𝜌</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𝑥</m:t>
                          </m:r>
                        </m:sub>
                      </m:sSub>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r>
                        <a:rPr lang="en-US" i="1">
                          <a:latin typeface="Cambria Math" panose="02040503050406030204" pitchFamily="18" charset="0"/>
                        </a:rPr>
                        <m:t>+2</m:t>
                      </m:r>
                      <m:r>
                        <a:rPr lang="en-US" i="1">
                          <a:latin typeface="Cambria Math" panose="02040503050406030204" pitchFamily="18" charset="0"/>
                        </a:rPr>
                        <m:t>𝑣</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𝑥</m:t>
                          </m:r>
                        </m:sub>
                      </m:sSub>
                      <m:r>
                        <a:rPr lang="en-US" i="1">
                          <a:latin typeface="Cambria Math" panose="02040503050406030204" pitchFamily="18" charset="0"/>
                        </a:rPr>
                        <m:t>𝜌</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𝛾</m:t>
                      </m:r>
                      <m:sSup>
                        <m:sSupPr>
                          <m:ctrlPr>
                            <a:rPr lang="en-US" i="1">
                              <a:latin typeface="Cambria Math" panose="02040503050406030204" pitchFamily="18" charset="0"/>
                            </a:rPr>
                          </m:ctrlPr>
                        </m:sSupPr>
                        <m:e>
                          <m:r>
                            <a:rPr lang="en-US" i="1">
                              <a:latin typeface="Cambria Math" panose="02040503050406030204" pitchFamily="18" charset="0"/>
                            </a:rPr>
                            <m:t>𝜌</m:t>
                          </m:r>
                        </m:e>
                        <m:sup>
                          <m:r>
                            <a:rPr lang="en-US" i="1">
                              <a:latin typeface="Cambria Math" panose="02040503050406030204" pitchFamily="18" charset="0"/>
                            </a:rPr>
                            <m:t>𝛾</m:t>
                          </m:r>
                          <m:r>
                            <a:rPr lang="en-US" i="1">
                              <a:latin typeface="Cambria Math" panose="02040503050406030204" pitchFamily="18" charset="0"/>
                            </a:rPr>
                            <m:t>−</m:t>
                          </m:r>
                          <m:r>
                            <a:rPr lang="en-US">
                              <a:latin typeface="Cambria Math" panose="02040503050406030204" pitchFamily="18" charset="0"/>
                            </a:rPr>
                            <m:t>1</m:t>
                          </m:r>
                        </m:sup>
                      </m:sSup>
                      <m:sSub>
                        <m:sSubPr>
                          <m:ctrlPr>
                            <a:rPr lang="en-US"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𝑥</m:t>
                          </m:r>
                        </m:sub>
                      </m:sSub>
                      <m:r>
                        <a:rPr lang="en-US" i="1">
                          <a:latin typeface="Cambria Math" panose="02040503050406030204" pitchFamily="18" charset="0"/>
                        </a:rPr>
                        <m:t>=0</m:t>
                      </m:r>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852"/>
                </a:stretch>
              </a:blipFill>
            </p:spPr>
            <p:txBody>
              <a:bodyPr/>
              <a:lstStyle/>
              <a:p>
                <a:r>
                  <a:rPr lang="en-US">
                    <a:noFill/>
                  </a:rPr>
                  <a:t> </a:t>
                </a:r>
              </a:p>
            </p:txBody>
          </p:sp>
        </mc:Fallback>
      </mc:AlternateContent>
    </p:spTree>
    <p:extLst>
      <p:ext uri="{BB962C8B-B14F-4D97-AF65-F5344CB8AC3E}">
        <p14:creationId xmlns:p14="http://schemas.microsoft.com/office/powerpoint/2010/main" val="22832851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Payne-</a:t>
            </a:r>
            <a:r>
              <a:rPr lang="en-US" dirty="0" err="1"/>
              <a:t>Whitham</a:t>
            </a:r>
            <a:r>
              <a:rPr lang="en-US" dirty="0"/>
              <a:t> Model</a:t>
            </a:r>
          </a:p>
        </p:txBody>
      </p:sp>
      <p:sp>
        <p:nvSpPr>
          <p:cNvPr id="3" name="Content Placeholder 2"/>
          <p:cNvSpPr>
            <a:spLocks noGrp="1"/>
          </p:cNvSpPr>
          <p:nvPr>
            <p:ph idx="1"/>
          </p:nvPr>
        </p:nvSpPr>
        <p:spPr/>
        <p:txBody>
          <a:bodyPr/>
          <a:lstStyle/>
          <a:p>
            <a:pPr marL="0" indent="0">
              <a:buNone/>
            </a:pPr>
            <a:r>
              <a:rPr lang="en-US" dirty="0" smtClean="0"/>
              <a:t>(1)</a:t>
            </a:r>
          </a:p>
          <a:p>
            <a:pPr marL="0" indent="0">
              <a:buNone/>
            </a:pPr>
            <a:endParaRPr lang="en-US" dirty="0"/>
          </a:p>
          <a:p>
            <a:pPr marL="0" indent="0">
              <a:buNone/>
            </a:pPr>
            <a:endParaRPr lang="en-US" dirty="0" smtClean="0"/>
          </a:p>
          <a:p>
            <a:pPr marL="0" indent="0">
              <a:buNone/>
            </a:pPr>
            <a:r>
              <a:rPr lang="en-US" dirty="0" smtClean="0"/>
              <a:t>(2)</a:t>
            </a:r>
            <a:endParaRPr lang="en-US" dirty="0"/>
          </a:p>
        </p:txBody>
      </p:sp>
      <mc:AlternateContent xmlns:mc="http://schemas.openxmlformats.org/markup-compatibility/2006" xmlns:a14="http://schemas.microsoft.com/office/drawing/2010/main">
        <mc:Choice Requires="a14">
          <p:sp>
            <p:nvSpPr>
              <p:cNvPr id="4" name="Rectangle 3"/>
              <p:cNvSpPr/>
              <p:nvPr/>
            </p:nvSpPr>
            <p:spPr>
              <a:xfrm>
                <a:off x="1143000" y="1600200"/>
                <a:ext cx="7315200" cy="12332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𝜆</m:t>
                      </m:r>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sub>
                        <m:sup>
                          <m:r>
                            <a:rPr lang="en-US" i="1">
                              <a:latin typeface="Cambria Math" panose="02040503050406030204" pitchFamily="18" charset="0"/>
                            </a:rPr>
                            <m:t>𝑛</m:t>
                          </m:r>
                        </m:sup>
                      </m:sSubSup>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𝜆</m:t>
                      </m:r>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sub>
                        <m:sup>
                          <m:r>
                            <a:rPr lang="en-US" i="1">
                              <a:latin typeface="Cambria Math" panose="02040503050406030204" pitchFamily="18" charset="0"/>
                            </a:rPr>
                            <m:t>𝑛</m:t>
                          </m:r>
                        </m:sup>
                      </m:sSubSup>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𝜆</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sup>
                      </m:sSubSup>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𝜆</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sup>
                      </m:sSubSup>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𝜆</m:t>
                      </m:r>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sub>
                        <m:sup>
                          <m:r>
                            <a:rPr lang="en-US" i="1">
                              <a:latin typeface="Cambria Math" panose="02040503050406030204" pitchFamily="18" charset="0"/>
                            </a:rPr>
                            <m:t>𝑛</m:t>
                          </m:r>
                        </m:sup>
                      </m:sSubSup>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sup>
                      </m:sSubSup>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𝜆</m:t>
                          </m:r>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𝜆</m:t>
                          </m:r>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sup>
                          </m:sSubSup>
                        </m:e>
                      </m:d>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𝜆</m:t>
                      </m:r>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sub>
                        <m:sup>
                          <m:r>
                            <a:rPr lang="en-US" i="1">
                              <a:latin typeface="Cambria Math" panose="02040503050406030204" pitchFamily="18" charset="0"/>
                            </a:rPr>
                            <m:t>𝑛</m:t>
                          </m:r>
                        </m:sup>
                      </m:sSubSup>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sup>
                      </m:sSubSup>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1143000" y="1600200"/>
                <a:ext cx="7315200" cy="1233286"/>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113971" y="3810000"/>
                <a:ext cx="7848600" cy="216674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𝜆</m:t>
                      </m:r>
                      <m:d>
                        <m:dPr>
                          <m:begChr m:val="["/>
                          <m:endChr m:val=""/>
                          <m:ctrlPr>
                            <a:rPr lang="en-US" i="1">
                              <a:latin typeface="Cambria Math" panose="02040503050406030204" pitchFamily="18" charset="0"/>
                            </a:rPr>
                          </m:ctrlPr>
                        </m:dPr>
                        <m:e>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sub>
                            <m:sup>
                              <m:r>
                                <a:rPr lang="en-US" i="1">
                                  <a:latin typeface="Cambria Math" panose="02040503050406030204" pitchFamily="18" charset="0"/>
                                </a:rPr>
                                <m:t>𝑛</m:t>
                              </m:r>
                            </m:sup>
                          </m:sSubSup>
                        </m:e>
                      </m:d>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𝛾</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𝑚</m:t>
                                  </m:r>
                                </m:sub>
                                <m:sup>
                                  <m:r>
                                    <a:rPr lang="en-US" i="1">
                                      <a:latin typeface="Cambria Math" panose="02040503050406030204" pitchFamily="18" charset="0"/>
                                    </a:rPr>
                                    <m:t>𝑛</m:t>
                                  </m:r>
                                </m:sup>
                              </m:sSubSup>
                            </m:e>
                          </m:d>
                        </m:e>
                        <m:sup>
                          <m:r>
                            <a:rPr lang="en-US" i="1">
                              <a:latin typeface="Cambria Math" panose="02040503050406030204" pitchFamily="18" charset="0"/>
                            </a:rPr>
                            <m:t>𝛾</m:t>
                          </m:r>
                          <m:r>
                            <a:rPr lang="en-US" i="1">
                              <a:latin typeface="Cambria Math" panose="02040503050406030204" pitchFamily="18" charset="0"/>
                            </a:rPr>
                            <m:t>−1</m:t>
                          </m:r>
                        </m:sup>
                      </m:s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sub>
                        <m:sup>
                          <m:r>
                            <a:rPr lang="en-US" i="1">
                              <a:latin typeface="Cambria Math" panose="02040503050406030204" pitchFamily="18" charset="0"/>
                            </a:rPr>
                            <m:t>𝑛</m:t>
                          </m:r>
                        </m:sup>
                      </m:sSubSup>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𝜆</m:t>
                      </m:r>
                      <m:d>
                        <m:dPr>
                          <m:begChr m:val="["/>
                          <m:endChr m:val=""/>
                          <m:ctrlPr>
                            <a:rPr lang="en-US" i="1">
                              <a:latin typeface="Cambria Math" panose="02040503050406030204" pitchFamily="18" charset="0"/>
                            </a:rPr>
                          </m:ctrlPr>
                        </m:dPr>
                        <m:e>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sub>
                            <m:sup>
                              <m:r>
                                <a:rPr lang="en-US" i="1">
                                  <a:latin typeface="Cambria Math" panose="02040503050406030204" pitchFamily="18" charset="0"/>
                                </a:rPr>
                                <m:t>𝑛</m:t>
                              </m:r>
                            </m:sup>
                          </m:sSubSup>
                        </m:e>
                      </m:d>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𝛾</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𝑚</m:t>
                                  </m:r>
                                </m:sub>
                                <m:sup>
                                  <m:r>
                                    <a:rPr lang="en-US" i="1">
                                      <a:latin typeface="Cambria Math" panose="02040503050406030204" pitchFamily="18" charset="0"/>
                                    </a:rPr>
                                    <m:t>𝑛</m:t>
                                  </m:r>
                                </m:sup>
                              </m:sSubSup>
                            </m:e>
                          </m:d>
                        </m:e>
                        <m:sup>
                          <m:r>
                            <a:rPr lang="en-US" i="1">
                              <a:latin typeface="Cambria Math" panose="02040503050406030204" pitchFamily="18" charset="0"/>
                            </a:rPr>
                            <m:t>𝛾</m:t>
                          </m:r>
                          <m:r>
                            <a:rPr lang="en-US" i="1">
                              <a:latin typeface="Cambria Math" panose="02040503050406030204" pitchFamily="18" charset="0"/>
                            </a:rPr>
                            <m:t>−1</m:t>
                          </m:r>
                        </m:sup>
                      </m:s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𝜆</m:t>
                      </m:r>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sub>
                        <m:sup>
                          <m:r>
                            <a:rPr lang="en-US" i="1">
                              <a:latin typeface="Cambria Math" panose="02040503050406030204" pitchFamily="18" charset="0"/>
                            </a:rPr>
                            <m:t>𝑛</m:t>
                          </m:r>
                        </m:sup>
                      </m:sSubSup>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sup>
                      </m:sSubSup>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sup>
                      </m:sSubSup>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𝜆</m:t>
                      </m:r>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sub>
                        <m:sup>
                          <m:r>
                            <a:rPr lang="en-US" i="1">
                              <a:latin typeface="Cambria Math" panose="02040503050406030204" pitchFamily="18" charset="0"/>
                            </a:rPr>
                            <m:t>𝑛</m:t>
                          </m:r>
                        </m:sup>
                      </m:sSubSup>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sup>
                      </m:sSubSup>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r>
                        <a:rPr lang="en-US" i="1">
                          <a:latin typeface="Cambria Math" panose="02040503050406030204" pitchFamily="18" charset="0"/>
                        </a:rPr>
                        <m:t>= </m:t>
                      </m:r>
                      <m:sSubSup>
                        <m:sSubSupPr>
                          <m:ctrlPr>
                            <a:rPr lang="en-US" i="1">
                              <a:latin typeface="Cambria Math" panose="02040503050406030204" pitchFamily="18" charset="0"/>
                            </a:rPr>
                          </m:ctrlPr>
                        </m:sSubSupPr>
                        <m:e>
                          <m:r>
                            <a:rPr lang="en-US" i="1">
                              <a:latin typeface="Cambria Math" panose="02040503050406030204" pitchFamily="18" charset="0"/>
                            </a:rPr>
                            <m:t>2</m:t>
                          </m:r>
                          <m:r>
                            <a:rPr lang="en-US" i="1">
                              <a:latin typeface="Cambria Math" panose="02040503050406030204" pitchFamily="18" charset="0"/>
                            </a:rPr>
                            <m:t>𝑣</m:t>
                          </m:r>
                        </m:e>
                        <m:sub>
                          <m:r>
                            <a:rPr lang="en-US" i="1">
                              <a:latin typeface="Cambria Math" panose="02040503050406030204" pitchFamily="18" charset="0"/>
                            </a:rPr>
                            <m:t>𝑚</m:t>
                          </m:r>
                        </m:sub>
                        <m:sup>
                          <m:r>
                            <a:rPr lang="en-US" i="1">
                              <a:latin typeface="Cambria Math" panose="02040503050406030204" pitchFamily="18" charset="0"/>
                            </a:rPr>
                            <m:t>𝑛</m:t>
                          </m:r>
                        </m:sup>
                      </m:sSubSup>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𝜆</m:t>
                      </m:r>
                      <m:r>
                        <a:rPr lang="en-US">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sub>
                        <m:sup>
                          <m:r>
                            <a:rPr lang="en-US" i="1">
                              <a:latin typeface="Cambria Math" panose="02040503050406030204" pitchFamily="18" charset="0"/>
                            </a:rPr>
                            <m:t>𝑛</m:t>
                          </m:r>
                        </m:sup>
                      </m:sSubSup>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a:latin typeface="Cambria Math" panose="02040503050406030204" pitchFamily="18" charset="0"/>
                        </a:rPr>
                        <m:t> </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sup>
                          </m:sSubSup>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𝜆</m:t>
                      </m:r>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sub>
                        <m:sup>
                          <m:r>
                            <a:rPr lang="en-US" i="1">
                              <a:latin typeface="Cambria Math" panose="02040503050406030204" pitchFamily="18" charset="0"/>
                            </a:rPr>
                            <m:t>𝑛</m:t>
                          </m:r>
                        </m:sup>
                      </m:sSubSup>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sup>
                      </m:sSubSup>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sup>
                          </m:sSubSup>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𝜆</m:t>
                      </m:r>
                      <m:r>
                        <a:rPr lang="en-US" i="1">
                          <a:latin typeface="Cambria Math" panose="02040503050406030204" pitchFamily="18" charset="0"/>
                        </a:rPr>
                        <m:t>𝑎</m:t>
                      </m:r>
                      <m:r>
                        <a:rPr lang="en-US">
                          <a:latin typeface="Cambria Math" panose="02040503050406030204" pitchFamily="18" charset="0"/>
                        </a:rPr>
                        <m:t> </m:t>
                      </m:r>
                      <m:r>
                        <m:rPr>
                          <m:sty m:val="p"/>
                        </m:rPr>
                        <a:rPr lang="en-US">
                          <a:latin typeface="Cambria Math" panose="02040503050406030204" pitchFamily="18" charset="0"/>
                        </a:rPr>
                        <m:t>γ</m:t>
                      </m:r>
                      <m:r>
                        <a:rPr lang="en-US">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sup>
                      </m:sSubSup>
                      <m:sSup>
                        <m:sSupPr>
                          <m:ctrlPr>
                            <a:rPr lang="en-US" i="1">
                              <a:latin typeface="Cambria Math" panose="02040503050406030204" pitchFamily="18" charset="0"/>
                            </a:rPr>
                          </m:ctrlPr>
                        </m:sSupPr>
                        <m:e>
                          <m:r>
                            <a:rPr lang="en-US" i="1">
                              <a:latin typeface="Cambria Math" panose="02040503050406030204" pitchFamily="18" charset="0"/>
                            </a:rPr>
                            <m:t>)</m:t>
                          </m:r>
                        </m:e>
                        <m:sup>
                          <m:r>
                            <m:rPr>
                              <m:sty m:val="p"/>
                            </m:rPr>
                            <a:rPr lang="en-US">
                              <a:latin typeface="Cambria Math" panose="02040503050406030204" pitchFamily="18" charset="0"/>
                            </a:rPr>
                            <m:t>γ</m:t>
                          </m:r>
                          <m:r>
                            <a:rPr lang="en-US" i="1">
                              <a:latin typeface="Cambria Math" panose="02040503050406030204" pitchFamily="18" charset="0"/>
                            </a:rPr>
                            <m:t>−</m:t>
                          </m:r>
                          <m:r>
                            <a:rPr lang="en-US">
                              <a:latin typeface="Cambria Math" panose="02040503050406030204" pitchFamily="18" charset="0"/>
                            </a:rPr>
                            <m:t>1</m:t>
                          </m:r>
                        </m:sup>
                      </m:s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sup>
                      </m:sSubSup>
                      <m:r>
                        <a:rPr lang="en-US" i="1">
                          <a:latin typeface="Cambria Math" panose="02040503050406030204" pitchFamily="18" charset="0"/>
                        </a:rPr>
                        <m:t>)</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1113971" y="3810000"/>
                <a:ext cx="7848600" cy="2166747"/>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41331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Payne-</a:t>
            </a:r>
            <a:r>
              <a:rPr lang="en-US" dirty="0" err="1"/>
              <a:t>Whitham</a:t>
            </a:r>
            <a:r>
              <a:rPr lang="en-US" dirty="0"/>
              <a:t> Model</a:t>
            </a:r>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6564" y="1600200"/>
            <a:ext cx="603087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68000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Payne-</a:t>
            </a:r>
            <a:r>
              <a:rPr lang="en-US" dirty="0" err="1"/>
              <a:t>Whitham</a:t>
            </a:r>
            <a:r>
              <a:rPr lang="en-US" dirty="0"/>
              <a:t> Model</a:t>
            </a:r>
          </a:p>
        </p:txBody>
      </p:sp>
      <p:pic>
        <p:nvPicPr>
          <p:cNvPr id="4" name="ProjectPW.wmv.avi">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555750" y="1600200"/>
            <a:ext cx="6034088" cy="4525963"/>
          </a:xfrm>
        </p:spPr>
      </p:pic>
    </p:spTree>
    <p:extLst>
      <p:ext uri="{BB962C8B-B14F-4D97-AF65-F5344CB8AC3E}">
        <p14:creationId xmlns:p14="http://schemas.microsoft.com/office/powerpoint/2010/main" val="37950061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wrong here?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We have terms like </a:t>
                </a:r>
                <a14:m>
                  <m:oMath xmlns:m="http://schemas.openxmlformats.org/officeDocument/2006/math">
                    <m:sSubSup>
                      <m:sSubSupPr>
                        <m:ctrlPr>
                          <a:rPr lang="en-US" i="1">
                            <a:latin typeface="Cambria Math" panose="02040503050406030204" pitchFamily="18" charset="0"/>
                          </a:rPr>
                        </m:ctrlPr>
                      </m:sSubSupPr>
                      <m:e>
                        <m:r>
                          <a:rPr lang="en-US" i="1">
                            <a:latin typeface="Cambria Math"/>
                          </a:rPr>
                          <m:t>𝑣</m:t>
                        </m:r>
                      </m:e>
                      <m:sub>
                        <m:r>
                          <a:rPr lang="en-US" i="1">
                            <a:latin typeface="Cambria Math"/>
                          </a:rPr>
                          <m:t>𝑚</m:t>
                        </m:r>
                      </m:sub>
                      <m:sup>
                        <m:r>
                          <a:rPr lang="en-US" i="1">
                            <a:latin typeface="Cambria Math"/>
                          </a:rPr>
                          <m:t>𝑛</m:t>
                        </m:r>
                      </m:sup>
                    </m:sSubSup>
                    <m:sSubSup>
                      <m:sSubSupPr>
                        <m:ctrlPr>
                          <a:rPr lang="en-US" i="1">
                            <a:latin typeface="Cambria Math" panose="02040503050406030204" pitchFamily="18" charset="0"/>
                          </a:rPr>
                        </m:ctrlPr>
                      </m:sSubSupPr>
                      <m:e>
                        <m:r>
                          <a:rPr lang="en-US" i="1">
                            <a:latin typeface="Cambria Math"/>
                          </a:rPr>
                          <m:t>𝜌</m:t>
                        </m:r>
                      </m:e>
                      <m:sub>
                        <m:r>
                          <a:rPr lang="en-US" i="1">
                            <a:latin typeface="Cambria Math"/>
                          </a:rPr>
                          <m:t>𝑚</m:t>
                        </m:r>
                        <m:r>
                          <a:rPr lang="en-US" i="1">
                            <a:latin typeface="Cambria Math"/>
                          </a:rPr>
                          <m:t>−1</m:t>
                        </m:r>
                      </m:sub>
                      <m:sup>
                        <m:r>
                          <a:rPr lang="en-US" i="1">
                            <a:latin typeface="Cambria Math"/>
                          </a:rPr>
                          <m:t>𝑛</m:t>
                        </m:r>
                        <m:r>
                          <a:rPr lang="en-US" i="1">
                            <a:latin typeface="Cambria Math"/>
                          </a:rPr>
                          <m:t>+1</m:t>
                        </m:r>
                      </m:sup>
                    </m:sSubSup>
                  </m:oMath>
                </a14:m>
                <a:r>
                  <a:rPr lang="en-US" dirty="0" smtClean="0"/>
                  <a:t>, with two different time levels.</a:t>
                </a:r>
              </a:p>
              <a:p>
                <a:endParaRPr lang="en-US" dirty="0"/>
              </a:p>
              <a:p>
                <a:r>
                  <a:rPr lang="en-US" dirty="0" smtClean="0"/>
                  <a:t>Fixing this </a:t>
                </a:r>
                <a14:m>
                  <m:oMath xmlns:m="http://schemas.openxmlformats.org/officeDocument/2006/math">
                    <m:sSubSup>
                      <m:sSubSupPr>
                        <m:ctrlPr>
                          <a:rPr lang="en-US" i="1">
                            <a:latin typeface="Cambria Math" panose="02040503050406030204" pitchFamily="18" charset="0"/>
                          </a:rPr>
                        </m:ctrlPr>
                      </m:sSubSupPr>
                      <m:e>
                        <m:r>
                          <a:rPr lang="en-US" i="1">
                            <a:latin typeface="Cambria Math"/>
                          </a:rPr>
                          <m:t>𝑣</m:t>
                        </m:r>
                      </m:e>
                      <m:sub>
                        <m:r>
                          <a:rPr lang="en-US" i="1">
                            <a:latin typeface="Cambria Math"/>
                          </a:rPr>
                          <m:t>𝑚</m:t>
                        </m:r>
                      </m:sub>
                      <m:sup>
                        <m:r>
                          <a:rPr lang="en-US" i="1">
                            <a:latin typeface="Cambria Math"/>
                          </a:rPr>
                          <m:t>𝑛</m:t>
                        </m:r>
                        <m:r>
                          <a:rPr lang="en-US" b="0" i="1" smtClean="0">
                            <a:latin typeface="Cambria Math"/>
                          </a:rPr>
                          <m:t>+1</m:t>
                        </m:r>
                      </m:sup>
                    </m:sSubSup>
                    <m:sSubSup>
                      <m:sSubSupPr>
                        <m:ctrlPr>
                          <a:rPr lang="en-US" i="1">
                            <a:latin typeface="Cambria Math" panose="02040503050406030204" pitchFamily="18" charset="0"/>
                          </a:rPr>
                        </m:ctrlPr>
                      </m:sSubSupPr>
                      <m:e>
                        <m:r>
                          <a:rPr lang="en-US" i="1">
                            <a:latin typeface="Cambria Math"/>
                          </a:rPr>
                          <m:t>𝜌</m:t>
                        </m:r>
                      </m:e>
                      <m:sub>
                        <m:r>
                          <a:rPr lang="en-US" i="1">
                            <a:latin typeface="Cambria Math"/>
                          </a:rPr>
                          <m:t>𝑚</m:t>
                        </m:r>
                        <m:r>
                          <a:rPr lang="en-US" i="1">
                            <a:latin typeface="Cambria Math"/>
                          </a:rPr>
                          <m:t>−1</m:t>
                        </m:r>
                      </m:sub>
                      <m:sup>
                        <m:r>
                          <a:rPr lang="en-US" i="1">
                            <a:latin typeface="Cambria Math"/>
                          </a:rPr>
                          <m:t>𝑛</m:t>
                        </m:r>
                        <m:r>
                          <a:rPr lang="en-US" i="1">
                            <a:latin typeface="Cambria Math"/>
                          </a:rPr>
                          <m:t>+1</m:t>
                        </m:r>
                      </m:sup>
                    </m:sSubSup>
                  </m:oMath>
                </a14:m>
                <a:r>
                  <a:rPr lang="en-US" dirty="0" smtClean="0"/>
                  <a:t> causes nonlinear terms increasing the amount of computation.</a:t>
                </a:r>
              </a:p>
              <a:p>
                <a:endParaRPr lang="en-US" dirty="0"/>
              </a:p>
              <a:p>
                <a:r>
                  <a:rPr lang="en-US" dirty="0" smtClean="0"/>
                  <a:t>We’ll set each finite difference equation = 0 and use Newton’s method to solve for the next time step.</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2561" b="-2830"/>
                </a:stretch>
              </a:blipFill>
            </p:spPr>
            <p:txBody>
              <a:bodyPr/>
              <a:lstStyle/>
              <a:p>
                <a:r>
                  <a:rPr lang="en-US">
                    <a:noFill/>
                  </a:rPr>
                  <a:t> </a:t>
                </a:r>
              </a:p>
            </p:txBody>
          </p:sp>
        </mc:Fallback>
      </mc:AlternateContent>
    </p:spTree>
    <p:extLst>
      <p:ext uri="{BB962C8B-B14F-4D97-AF65-F5344CB8AC3E}">
        <p14:creationId xmlns:p14="http://schemas.microsoft.com/office/powerpoint/2010/main" val="18072203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Lighthill</a:t>
            </a:r>
            <a:r>
              <a:rPr lang="en-US" dirty="0"/>
              <a:t>-</a:t>
            </a:r>
            <a:r>
              <a:rPr lang="en-US" dirty="0" err="1"/>
              <a:t>Whitham</a:t>
            </a:r>
            <a:r>
              <a:rPr lang="en-US" dirty="0"/>
              <a:t>-Richards </a:t>
            </a:r>
            <a:r>
              <a:rPr lang="en-US" dirty="0" smtClean="0"/>
              <a:t>Model II</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pPr marL="0" indent="0">
                  <a:buNone/>
                </a:pPr>
                <a:endParaRPr lang="en-US" i="1" dirty="0" smtClean="0"/>
              </a:p>
              <a:p>
                <a:pPr marL="0" indent="0">
                  <a:buNone/>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𝐵𝐶</m:t>
                      </m:r>
                      <m:r>
                        <a:rPr lang="en-US" i="1">
                          <a:latin typeface="Cambria Math" panose="02040503050406030204" pitchFamily="18" charset="0"/>
                        </a:rPr>
                        <m:t> </m:t>
                      </m:r>
                      <m:r>
                        <a:rPr lang="en-US" i="1">
                          <a:latin typeface="Cambria Math" panose="02040503050406030204" pitchFamily="18" charset="0"/>
                        </a:rPr>
                        <m:t>𝑜𝑛</m:t>
                      </m:r>
                      <m:r>
                        <a:rPr lang="en-US" i="1">
                          <a:latin typeface="Cambria Math" panose="02040503050406030204" pitchFamily="18" charset="0"/>
                        </a:rPr>
                        <m:t> </m:t>
                      </m:r>
                      <m:r>
                        <a:rPr lang="en-US" i="1">
                          <a:latin typeface="Cambria Math" panose="02040503050406030204" pitchFamily="18" charset="0"/>
                        </a:rPr>
                        <m:t>𝑙𝑒𝑓𝑡</m:t>
                      </m:r>
                    </m:oMath>
                  </m:oMathPara>
                </a14:m>
                <a:endParaRPr lang="en-US" i="1" dirty="0"/>
              </a:p>
              <a:p>
                <a:pPr marL="0" indent="0">
                  <a:buNone/>
                </a:pPr>
                <a:endParaRPr lang="en-US" i="1" dirty="0"/>
              </a:p>
              <a:p>
                <a:pPr marL="0" indent="0" algn="just">
                  <a:buNone/>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2:</m:t>
                          </m:r>
                          <m:r>
                            <a:rPr lang="en-US" i="1">
                              <a:latin typeface="Cambria Math" panose="02040503050406030204" pitchFamily="18" charset="0"/>
                            </a:rPr>
                            <m:t>𝑀</m:t>
                          </m:r>
                          <m:r>
                            <a:rPr lang="en-US" i="1">
                              <a:latin typeface="Cambria Math" panose="02040503050406030204" pitchFamily="18" charset="0"/>
                            </a:rPr>
                            <m:t>−1</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𝜆</m:t>
                      </m:r>
                      <m:acc>
                        <m:accPr>
                          <m:chr m:val="̃"/>
                          <m:ctrlPr>
                            <a:rPr lang="en-US" i="1">
                              <a:latin typeface="Cambria Math" panose="02040503050406030204" pitchFamily="18" charset="0"/>
                            </a:rPr>
                          </m:ctrlPr>
                        </m:accPr>
                        <m:e>
                          <m:r>
                            <a:rPr lang="en-US" i="1">
                              <a:latin typeface="Cambria Math" panose="02040503050406030204" pitchFamily="18" charset="0"/>
                            </a:rPr>
                            <m:t>𝑣</m:t>
                          </m:r>
                        </m:e>
                      </m:acc>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𝜆</m:t>
                      </m:r>
                      <m:f>
                        <m:fPr>
                          <m:ctrlPr>
                            <a:rPr lang="en-US" i="1">
                              <a:latin typeface="Cambria Math" panose="02040503050406030204" pitchFamily="18" charset="0"/>
                            </a:rPr>
                          </m:ctrlPr>
                        </m:fPr>
                        <m:num>
                          <m:acc>
                            <m:accPr>
                              <m:chr m:val="̃"/>
                              <m:ctrlPr>
                                <a:rPr lang="en-US" i="1">
                                  <a:latin typeface="Cambria Math" panose="02040503050406030204" pitchFamily="18" charset="0"/>
                                </a:rPr>
                              </m:ctrlPr>
                            </m:accPr>
                            <m:e>
                              <m:r>
                                <a:rPr lang="en-US" i="1">
                                  <a:latin typeface="Cambria Math" panose="02040503050406030204" pitchFamily="18" charset="0"/>
                                </a:rPr>
                                <m:t>𝑣</m:t>
                              </m:r>
                            </m:e>
                          </m:acc>
                        </m:num>
                        <m:den>
                          <m:acc>
                            <m:accPr>
                              <m:chr m:val="̃"/>
                              <m:ctrlPr>
                                <a:rPr lang="en-US" i="1">
                                  <a:latin typeface="Cambria Math" panose="02040503050406030204" pitchFamily="18" charset="0"/>
                                </a:rPr>
                              </m:ctrlPr>
                            </m:accPr>
                            <m:e>
                              <m:r>
                                <a:rPr lang="en-US" i="1">
                                  <a:latin typeface="Cambria Math" panose="02040503050406030204" pitchFamily="18" charset="0"/>
                                </a:rPr>
                                <m:t>𝜌</m:t>
                              </m:r>
                            </m:e>
                          </m:acc>
                        </m:den>
                      </m:f>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𝜆</m:t>
                      </m:r>
                      <m:f>
                        <m:fPr>
                          <m:ctrlPr>
                            <a:rPr lang="en-US" i="1">
                              <a:latin typeface="Cambria Math" panose="02040503050406030204" pitchFamily="18" charset="0"/>
                            </a:rPr>
                          </m:ctrlPr>
                        </m:fPr>
                        <m:num>
                          <m:acc>
                            <m:accPr>
                              <m:chr m:val="̃"/>
                              <m:ctrlPr>
                                <a:rPr lang="en-US" i="1">
                                  <a:latin typeface="Cambria Math" panose="02040503050406030204" pitchFamily="18" charset="0"/>
                                </a:rPr>
                              </m:ctrlPr>
                            </m:accPr>
                            <m:e>
                              <m:r>
                                <a:rPr lang="en-US" i="1">
                                  <a:latin typeface="Cambria Math" panose="02040503050406030204" pitchFamily="18" charset="0"/>
                                </a:rPr>
                                <m:t>𝑣</m:t>
                              </m:r>
                            </m:e>
                          </m:acc>
                        </m:num>
                        <m:den>
                          <m:acc>
                            <m:accPr>
                              <m:chr m:val="̃"/>
                              <m:ctrlPr>
                                <a:rPr lang="en-US" i="1">
                                  <a:latin typeface="Cambria Math" panose="02040503050406030204" pitchFamily="18" charset="0"/>
                                </a:rPr>
                              </m:ctrlPr>
                            </m:accPr>
                            <m:e>
                              <m:r>
                                <a:rPr lang="en-US" i="1">
                                  <a:latin typeface="Cambria Math" panose="02040503050406030204" pitchFamily="18" charset="0"/>
                                </a:rPr>
                                <m:t>𝜌</m:t>
                              </m:r>
                            </m:e>
                          </m:acc>
                        </m:den>
                      </m:f>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𝜆</m:t>
                      </m:r>
                      <m:acc>
                        <m:accPr>
                          <m:chr m:val="̃"/>
                          <m:ctrlPr>
                            <a:rPr lang="en-US" i="1">
                              <a:latin typeface="Cambria Math" panose="02040503050406030204" pitchFamily="18" charset="0"/>
                            </a:rPr>
                          </m:ctrlPr>
                        </m:accPr>
                        <m:e>
                          <m:r>
                            <a:rPr lang="en-US" i="1">
                              <a:latin typeface="Cambria Math" panose="02040503050406030204" pitchFamily="18" charset="0"/>
                            </a:rPr>
                            <m:t>𝑣</m:t>
                          </m:r>
                        </m:e>
                      </m:acc>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𝜆</m:t>
                      </m:r>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𝑣</m:t>
                          </m:r>
                        </m:e>
                      </m:acc>
                      <m:r>
                        <a:rPr lang="en-US" i="1">
                          <a:latin typeface="Cambria Math" panose="02040503050406030204" pitchFamily="18" charset="0"/>
                        </a:rPr>
                        <m:t>−</m:t>
                      </m:r>
                      <m:f>
                        <m:fPr>
                          <m:ctrlPr>
                            <a:rPr lang="en-US" i="1">
                              <a:latin typeface="Cambria Math" panose="02040503050406030204" pitchFamily="18" charset="0"/>
                            </a:rPr>
                          </m:ctrlPr>
                        </m:fPr>
                        <m:num>
                          <m:acc>
                            <m:accPr>
                              <m:chr m:val="̃"/>
                              <m:ctrlPr>
                                <a:rPr lang="en-US" i="1">
                                  <a:latin typeface="Cambria Math" panose="02040503050406030204" pitchFamily="18" charset="0"/>
                                </a:rPr>
                              </m:ctrlPr>
                            </m:accPr>
                            <m:e>
                              <m:r>
                                <a:rPr lang="en-US" i="1">
                                  <a:latin typeface="Cambria Math" panose="02040503050406030204" pitchFamily="18" charset="0"/>
                                </a:rPr>
                                <m:t>𝑣</m:t>
                              </m:r>
                            </m:e>
                          </m:acc>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sup>
                          </m:sSubSup>
                        </m:num>
                        <m:den>
                          <m:acc>
                            <m:accPr>
                              <m:chr m:val="̃"/>
                              <m:ctrlPr>
                                <a:rPr lang="en-US" i="1">
                                  <a:latin typeface="Cambria Math" panose="02040503050406030204" pitchFamily="18" charset="0"/>
                                </a:rPr>
                              </m:ctrlPr>
                            </m:accPr>
                            <m:e>
                              <m:r>
                                <a:rPr lang="en-US" i="1">
                                  <a:latin typeface="Cambria Math" panose="02040503050406030204" pitchFamily="18" charset="0"/>
                                </a:rPr>
                                <m:t>𝜌</m:t>
                              </m:r>
                            </m:e>
                          </m:acc>
                        </m:den>
                      </m:f>
                      <m:r>
                        <a:rPr lang="en-US" i="1">
                          <a:latin typeface="Cambria Math" panose="02040503050406030204" pitchFamily="18" charset="0"/>
                        </a:rPr>
                        <m:t>)(</m:t>
                      </m:r>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sup>
                          </m:sSubSup>
                        </m:num>
                        <m:den>
                          <m:r>
                            <a:rPr lang="en-US" i="1">
                              <a:latin typeface="Cambria Math" panose="02040503050406030204" pitchFamily="18" charset="0"/>
                            </a:rPr>
                            <m:t>2</m:t>
                          </m:r>
                          <m:r>
                            <a:rPr lang="en-US" i="1">
                              <a:latin typeface="Cambria Math" panose="02040503050406030204" pitchFamily="18" charset="0"/>
                            </a:rPr>
                            <m:t>h</m:t>
                          </m:r>
                        </m:den>
                      </m:f>
                      <m:r>
                        <a:rPr lang="en-US" i="1">
                          <a:latin typeface="Cambria Math" panose="02040503050406030204" pitchFamily="18" charset="0"/>
                        </a:rPr>
                        <m:t>)</m:t>
                      </m:r>
                    </m:oMath>
                  </m:oMathPara>
                </a14:m>
                <a:endParaRPr lang="en-US" dirty="0" smtClean="0"/>
              </a:p>
              <a:p>
                <a:pPr marL="0" indent="0">
                  <a:buNone/>
                </a:pPr>
                <a:endParaRPr lang="en-US" i="1" dirty="0" smtClean="0"/>
              </a:p>
              <a:p>
                <a:pPr marL="0" indent="0">
                  <a:buNone/>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𝑀</m:t>
                          </m:r>
                        </m:sub>
                      </m:sSub>
                      <m:r>
                        <a:rPr lang="en-US" i="1">
                          <a:latin typeface="Cambria Math" panose="02040503050406030204" pitchFamily="18" charset="0"/>
                        </a:rPr>
                        <m:t>=</m:t>
                      </m:r>
                      <m:r>
                        <a:rPr lang="en-US" i="1">
                          <a:latin typeface="Cambria Math" panose="02040503050406030204" pitchFamily="18" charset="0"/>
                        </a:rPr>
                        <m:t>𝐵𝐶</m:t>
                      </m:r>
                      <m:r>
                        <a:rPr lang="en-US" i="1">
                          <a:latin typeface="Cambria Math" panose="02040503050406030204" pitchFamily="18" charset="0"/>
                        </a:rPr>
                        <m:t> </m:t>
                      </m:r>
                      <m:r>
                        <a:rPr lang="en-US" i="1">
                          <a:latin typeface="Cambria Math" panose="02040503050406030204" pitchFamily="18" charset="0"/>
                        </a:rPr>
                        <m:t>𝑜𝑛</m:t>
                      </m:r>
                      <m:r>
                        <a:rPr lang="en-US" i="1">
                          <a:latin typeface="Cambria Math" panose="02040503050406030204" pitchFamily="18" charset="0"/>
                        </a:rPr>
                        <m:t> </m:t>
                      </m:r>
                      <m:r>
                        <a:rPr lang="en-US" i="1">
                          <a:latin typeface="Cambria Math" panose="02040503050406030204" pitchFamily="18" charset="0"/>
                        </a:rPr>
                        <m:t>𝑟𝑖𝑔h𝑡</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a:stretch>
              </a:blipFill>
            </p:spPr>
            <p:txBody>
              <a:bodyPr/>
              <a:lstStyle/>
              <a:p>
                <a:r>
                  <a:rPr lang="en-US">
                    <a:noFill/>
                  </a:rPr>
                  <a:t> </a:t>
                </a:r>
              </a:p>
            </p:txBody>
          </p:sp>
        </mc:Fallback>
      </mc:AlternateContent>
    </p:spTree>
    <p:extLst>
      <p:ext uri="{BB962C8B-B14F-4D97-AF65-F5344CB8AC3E}">
        <p14:creationId xmlns:p14="http://schemas.microsoft.com/office/powerpoint/2010/main" val="3122894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traffic flow?</a:t>
            </a:r>
            <a:endParaRPr lang="en-US" dirty="0"/>
          </a:p>
        </p:txBody>
      </p:sp>
      <p:sp>
        <p:nvSpPr>
          <p:cNvPr id="3" name="Content Placeholder 2"/>
          <p:cNvSpPr>
            <a:spLocks noGrp="1"/>
          </p:cNvSpPr>
          <p:nvPr>
            <p:ph idx="1"/>
          </p:nvPr>
        </p:nvSpPr>
        <p:spPr/>
        <p:txBody>
          <a:bodyPr/>
          <a:lstStyle/>
          <a:p>
            <a:pPr algn="just"/>
            <a:r>
              <a:rPr lang="en-US" b="1" dirty="0" smtClean="0"/>
              <a:t>Traffic flow</a:t>
            </a:r>
            <a:r>
              <a:rPr lang="en-US" dirty="0" smtClean="0"/>
              <a:t> is the study of interactions between vehicles, drivers, and infrastructure (including highways, signage, and traffic control devices), with the aim of understanding and developing an optimal road network with efficient movement of traffic and minimal traffic congestion problems.</a:t>
            </a:r>
            <a:endParaRPr lang="en-US" dirty="0"/>
          </a:p>
        </p:txBody>
      </p:sp>
    </p:spTree>
    <p:extLst>
      <p:ext uri="{BB962C8B-B14F-4D97-AF65-F5344CB8AC3E}">
        <p14:creationId xmlns:p14="http://schemas.microsoft.com/office/powerpoint/2010/main" val="1355118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Lighthill</a:t>
            </a:r>
            <a:r>
              <a:rPr lang="en-US" dirty="0"/>
              <a:t>-</a:t>
            </a:r>
            <a:r>
              <a:rPr lang="en-US" dirty="0" err="1"/>
              <a:t>Whitham</a:t>
            </a:r>
            <a:r>
              <a:rPr lang="en-US" dirty="0"/>
              <a:t>-Richards Model II</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𝑚</m:t>
                              </m:r>
                            </m:sub>
                          </m:sSub>
                        </m:num>
                        <m:den>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𝜆</m:t>
                      </m:r>
                      <m:acc>
                        <m:accPr>
                          <m:chr m:val="̃"/>
                          <m:ctrlPr>
                            <a:rPr lang="en-US" i="1">
                              <a:latin typeface="Cambria Math" panose="02040503050406030204" pitchFamily="18" charset="0"/>
                            </a:rPr>
                          </m:ctrlPr>
                        </m:accPr>
                        <m:e>
                          <m:r>
                            <a:rPr lang="en-US" i="1">
                              <a:latin typeface="Cambria Math" panose="02040503050406030204" pitchFamily="18" charset="0"/>
                            </a:rPr>
                            <m:t>𝑣</m:t>
                          </m:r>
                        </m:e>
                      </m:acc>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𝜆</m:t>
                      </m:r>
                      <m:f>
                        <m:fPr>
                          <m:ctrlPr>
                            <a:rPr lang="en-US" i="1">
                              <a:latin typeface="Cambria Math" panose="02040503050406030204" pitchFamily="18" charset="0"/>
                            </a:rPr>
                          </m:ctrlPr>
                        </m:fPr>
                        <m:num>
                          <m:acc>
                            <m:accPr>
                              <m:chr m:val="̃"/>
                              <m:ctrlPr>
                                <a:rPr lang="en-US" i="1">
                                  <a:latin typeface="Cambria Math" panose="02040503050406030204" pitchFamily="18" charset="0"/>
                                </a:rPr>
                              </m:ctrlPr>
                            </m:accPr>
                            <m:e>
                              <m:r>
                                <a:rPr lang="en-US" i="1">
                                  <a:latin typeface="Cambria Math" panose="02040503050406030204" pitchFamily="18" charset="0"/>
                                </a:rPr>
                                <m:t>𝑣</m:t>
                              </m:r>
                            </m:e>
                          </m:acc>
                        </m:num>
                        <m:den>
                          <m:acc>
                            <m:accPr>
                              <m:chr m:val="̃"/>
                              <m:ctrlPr>
                                <a:rPr lang="en-US" i="1">
                                  <a:latin typeface="Cambria Math" panose="02040503050406030204" pitchFamily="18" charset="0"/>
                                </a:rPr>
                              </m:ctrlPr>
                            </m:accPr>
                            <m:e>
                              <m:r>
                                <a:rPr lang="en-US" i="1">
                                  <a:latin typeface="Cambria Math" panose="02040503050406030204" pitchFamily="18" charset="0"/>
                                </a:rPr>
                                <m:t>𝜌</m:t>
                              </m:r>
                            </m:e>
                          </m:acc>
                        </m:den>
                      </m:f>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oMath>
                  </m:oMathPara>
                </a14:m>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𝑚</m:t>
                              </m:r>
                            </m:sub>
                          </m:sSub>
                        </m:num>
                        <m:den>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𝜆</m:t>
                      </m:r>
                      <m:f>
                        <m:fPr>
                          <m:ctrlPr>
                            <a:rPr lang="en-US" i="1">
                              <a:latin typeface="Cambria Math" panose="02040503050406030204" pitchFamily="18" charset="0"/>
                            </a:rPr>
                          </m:ctrlPr>
                        </m:fPr>
                        <m:num>
                          <m:acc>
                            <m:accPr>
                              <m:chr m:val="̃"/>
                              <m:ctrlPr>
                                <a:rPr lang="en-US" i="1">
                                  <a:latin typeface="Cambria Math" panose="02040503050406030204" pitchFamily="18" charset="0"/>
                                </a:rPr>
                              </m:ctrlPr>
                            </m:accPr>
                            <m:e>
                              <m:r>
                                <a:rPr lang="en-US" i="1">
                                  <a:latin typeface="Cambria Math" panose="02040503050406030204" pitchFamily="18" charset="0"/>
                                </a:rPr>
                                <m:t>𝑣</m:t>
                              </m:r>
                            </m:e>
                          </m:acc>
                        </m:num>
                        <m:den>
                          <m:acc>
                            <m:accPr>
                              <m:chr m:val="̃"/>
                              <m:ctrlPr>
                                <a:rPr lang="en-US" i="1">
                                  <a:latin typeface="Cambria Math" panose="02040503050406030204" pitchFamily="18" charset="0"/>
                                </a:rPr>
                              </m:ctrlPr>
                            </m:accPr>
                            <m:e>
                              <m:r>
                                <a:rPr lang="en-US" i="1">
                                  <a:latin typeface="Cambria Math" panose="02040503050406030204" pitchFamily="18" charset="0"/>
                                </a:rPr>
                                <m:t>𝜌</m:t>
                              </m:r>
                            </m:e>
                          </m:acc>
                        </m:den>
                      </m:f>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𝜆</m:t>
                      </m:r>
                      <m:f>
                        <m:fPr>
                          <m:ctrlPr>
                            <a:rPr lang="en-US" i="1">
                              <a:latin typeface="Cambria Math" panose="02040503050406030204" pitchFamily="18" charset="0"/>
                            </a:rPr>
                          </m:ctrlPr>
                        </m:fPr>
                        <m:num>
                          <m:acc>
                            <m:accPr>
                              <m:chr m:val="̃"/>
                              <m:ctrlPr>
                                <a:rPr lang="en-US" i="1">
                                  <a:latin typeface="Cambria Math" panose="02040503050406030204" pitchFamily="18" charset="0"/>
                                </a:rPr>
                              </m:ctrlPr>
                            </m:accPr>
                            <m:e>
                              <m:r>
                                <a:rPr lang="en-US" i="1">
                                  <a:latin typeface="Cambria Math" panose="02040503050406030204" pitchFamily="18" charset="0"/>
                                </a:rPr>
                                <m:t>𝑣</m:t>
                              </m:r>
                            </m:e>
                          </m:acc>
                        </m:num>
                        <m:den>
                          <m:acc>
                            <m:accPr>
                              <m:chr m:val="̃"/>
                              <m:ctrlPr>
                                <a:rPr lang="en-US" i="1">
                                  <a:latin typeface="Cambria Math" panose="02040503050406030204" pitchFamily="18" charset="0"/>
                                </a:rPr>
                              </m:ctrlPr>
                            </m:accPr>
                            <m:e>
                              <m:r>
                                <a:rPr lang="en-US" i="1">
                                  <a:latin typeface="Cambria Math" panose="02040503050406030204" pitchFamily="18" charset="0"/>
                                </a:rPr>
                                <m:t>𝜌</m:t>
                              </m:r>
                            </m:e>
                          </m:acc>
                        </m:den>
                      </m:f>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oMath>
                  </m:oMathPara>
                </a14:m>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𝑚</m:t>
                              </m:r>
                            </m:sub>
                          </m:sSub>
                        </m:num>
                        <m:den>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𝜆</m:t>
                      </m:r>
                      <m:f>
                        <m:fPr>
                          <m:ctrlPr>
                            <a:rPr lang="en-US" i="1">
                              <a:latin typeface="Cambria Math" panose="02040503050406030204" pitchFamily="18" charset="0"/>
                            </a:rPr>
                          </m:ctrlPr>
                        </m:fPr>
                        <m:num>
                          <m:acc>
                            <m:accPr>
                              <m:chr m:val="̃"/>
                              <m:ctrlPr>
                                <a:rPr lang="en-US" i="1">
                                  <a:latin typeface="Cambria Math" panose="02040503050406030204" pitchFamily="18" charset="0"/>
                                </a:rPr>
                              </m:ctrlPr>
                            </m:accPr>
                            <m:e>
                              <m:r>
                                <a:rPr lang="en-US" i="1">
                                  <a:latin typeface="Cambria Math" panose="02040503050406030204" pitchFamily="18" charset="0"/>
                                </a:rPr>
                                <m:t>𝑣</m:t>
                              </m:r>
                            </m:e>
                          </m:acc>
                        </m:num>
                        <m:den>
                          <m:acc>
                            <m:accPr>
                              <m:chr m:val="̃"/>
                              <m:ctrlPr>
                                <a:rPr lang="en-US" i="1">
                                  <a:latin typeface="Cambria Math" panose="02040503050406030204" pitchFamily="18" charset="0"/>
                                </a:rPr>
                              </m:ctrlPr>
                            </m:accPr>
                            <m:e>
                              <m:r>
                                <a:rPr lang="en-US" i="1">
                                  <a:latin typeface="Cambria Math" panose="02040503050406030204" pitchFamily="18" charset="0"/>
                                </a:rPr>
                                <m:t>𝜌</m:t>
                              </m:r>
                            </m:e>
                          </m:acc>
                        </m:den>
                      </m:f>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𝜆</m:t>
                      </m:r>
                      <m:acc>
                        <m:accPr>
                          <m:chr m:val="̃"/>
                          <m:ctrlPr>
                            <a:rPr lang="en-US" i="1">
                              <a:latin typeface="Cambria Math" panose="02040503050406030204" pitchFamily="18" charset="0"/>
                            </a:rPr>
                          </m:ctrlPr>
                        </m:accPr>
                        <m:e>
                          <m:r>
                            <a:rPr lang="en-US" i="1">
                              <a:latin typeface="Cambria Math" panose="02040503050406030204" pitchFamily="18" charset="0"/>
                            </a:rPr>
                            <m:t>𝑣</m:t>
                          </m:r>
                        </m:e>
                      </m:acc>
                    </m:oMath>
                  </m:oMathPara>
                </a14:m>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735261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Lighthill</a:t>
            </a:r>
            <a:r>
              <a:rPr lang="en-US" dirty="0"/>
              <a:t>-</a:t>
            </a:r>
            <a:r>
              <a:rPr lang="en-US" dirty="0" err="1"/>
              <a:t>Whitham</a:t>
            </a:r>
            <a:r>
              <a:rPr lang="en-US" dirty="0"/>
              <a:t>-Richards Model II</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pPr marL="0" indent="0">
                  <a:buNone/>
                </a:pPr>
                <a:r>
                  <a:rPr lang="en-US" dirty="0" smtClean="0"/>
                  <a:t>Now we solve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r>
                      <a:rPr lang="en-US" i="1">
                        <a:latin typeface="Cambria Math" panose="02040503050406030204" pitchFamily="18" charset="0"/>
                      </a:rPr>
                      <m:t>−</m:t>
                    </m:r>
                    <m:r>
                      <a:rPr lang="en-US" i="1">
                        <a:latin typeface="Cambria Math" panose="02040503050406030204" pitchFamily="18" charset="0"/>
                      </a:rPr>
                      <m:t>𝐽</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e>
                        </m:d>
                      </m:e>
                      <m:sup>
                        <m:r>
                          <a:rPr lang="en-US" i="1">
                            <a:latin typeface="Cambria Math" panose="02040503050406030204" pitchFamily="18" charset="0"/>
                          </a:rPr>
                          <m:t>−1</m:t>
                        </m:r>
                      </m:sup>
                    </m:sSup>
                    <m:r>
                      <a:rPr lang="en-US" i="1">
                        <a:latin typeface="Cambria Math" panose="02040503050406030204" pitchFamily="18" charset="0"/>
                      </a:rPr>
                      <m:t>∗</m:t>
                    </m:r>
                    <m:r>
                      <a:rPr lang="en-US" i="1">
                        <a:latin typeface="Cambria Math" panose="02040503050406030204" pitchFamily="18" charset="0"/>
                      </a:rPr>
                      <m:t>𝐹</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e>
                    </m:d>
                  </m:oMath>
                </a14:m>
                <a:r>
                  <a:rPr lang="en-US" dirty="0" smtClean="0"/>
                  <a:t> until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𝐽</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e>
                            </m:d>
                          </m:e>
                          <m:sup>
                            <m:r>
                              <a:rPr lang="en-US" i="1">
                                <a:latin typeface="Cambria Math" panose="02040503050406030204" pitchFamily="18" charset="0"/>
                              </a:rPr>
                              <m:t>−1</m:t>
                            </m:r>
                          </m:sup>
                        </m:sSup>
                        <m:r>
                          <a:rPr lang="en-US" i="1">
                            <a:latin typeface="Cambria Math" panose="02040503050406030204" pitchFamily="18" charset="0"/>
                          </a:rPr>
                          <m:t>∗</m:t>
                        </m:r>
                        <m:r>
                          <a:rPr lang="en-US" i="1">
                            <a:latin typeface="Cambria Math" panose="02040503050406030204" pitchFamily="18" charset="0"/>
                          </a:rPr>
                          <m:t>𝐹</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e>
                        </m:d>
                      </m:e>
                    </m:d>
                    <m:r>
                      <a:rPr lang="en-US" i="1">
                        <a:latin typeface="Cambria Math" panose="02040503050406030204" pitchFamily="18" charset="0"/>
                      </a:rPr>
                      <m:t>&lt;</m:t>
                    </m:r>
                    <m:r>
                      <a:rPr lang="en-US" i="1">
                        <a:latin typeface="Cambria Math" panose="02040503050406030204" pitchFamily="18" charset="0"/>
                      </a:rPr>
                      <m:t>𝜀</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r>
                              <a:rPr lang="en-US" i="1">
                                <a:latin typeface="Cambria Math" panose="02040503050406030204" pitchFamily="18" charset="0"/>
                              </a:rPr>
                              <m:t>+1</m:t>
                            </m:r>
                          </m:sub>
                        </m:sSub>
                      </m:e>
                    </m:d>
                  </m:oMath>
                </a14:m>
                <a:endParaRPr lang="en-US" dirty="0" smtClean="0"/>
              </a:p>
              <a:p>
                <a:pPr marL="0" indent="0">
                  <a:buNone/>
                </a:pPr>
                <a:endParaRPr lang="en-US" dirty="0" smtClean="0"/>
              </a:p>
              <a:p>
                <a:pPr marL="0" indent="0">
                  <a:buNone/>
                </a:pPr>
                <a:r>
                  <a:rPr lang="en-US" dirty="0" smtClean="0"/>
                  <a: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𝜌</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e>
                      <m:sup>
                        <m:r>
                          <a:rPr lang="en-US" i="1">
                            <a:latin typeface="Cambria Math" panose="02040503050406030204" pitchFamily="18" charset="0"/>
                          </a:rPr>
                          <m:t>𝑇</m:t>
                        </m:r>
                      </m:sup>
                    </m:sSup>
                    <m:r>
                      <a:rPr lang="en-US" b="0" i="1" smtClean="0">
                        <a:latin typeface="Cambria Math"/>
                      </a:rPr>
                      <m:t>)</m:t>
                    </m:r>
                  </m:oMath>
                </a14:m>
                <a:endParaRPr lang="en-US" b="0" i="1" dirty="0" smtClean="0">
                  <a:latin typeface="Cambria Math"/>
                </a:endParaRPr>
              </a:p>
              <a:p>
                <a:pPr marL="0" indent="0">
                  <a:buNone/>
                </a:pPr>
                <a:endParaRPr lang="en-US" i="1" dirty="0" smtClean="0"/>
              </a:p>
              <a:p>
                <a:pPr marL="0" indent="0">
                  <a:buNone/>
                </a:pPr>
                <a14:m>
                  <m:oMath xmlns:m="http://schemas.openxmlformats.org/officeDocument/2006/math">
                    <m:r>
                      <a:rPr lang="en-US" i="1">
                        <a:latin typeface="Cambria Math" panose="02040503050406030204" pitchFamily="18" charset="0"/>
                      </a:rPr>
                      <m:t>𝐽</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e>
                        </m:d>
                      </m:e>
                      <m:sup>
                        <m:r>
                          <a:rPr lang="en-US" i="1">
                            <a:latin typeface="Cambria Math" panose="02040503050406030204" pitchFamily="18" charset="0"/>
                          </a:rPr>
                          <m:t>−1</m:t>
                        </m:r>
                      </m:sup>
                    </m:sSup>
                    <m:r>
                      <a:rPr lang="en-US" i="1">
                        <a:latin typeface="Cambria Math" panose="02040503050406030204" pitchFamily="18" charset="0"/>
                      </a:rPr>
                      <m:t>∗</m:t>
                    </m:r>
                    <m:r>
                      <a:rPr lang="en-US" i="1">
                        <a:latin typeface="Cambria Math" panose="02040503050406030204" pitchFamily="18" charset="0"/>
                      </a:rPr>
                      <m:t>𝐹</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e>
                    </m:d>
                  </m:oMath>
                </a14:m>
                <a:r>
                  <a:rPr lang="en-US" dirty="0" smtClean="0"/>
                  <a:t> was singular to working precision with the \ operator so I used the SVD to get this vector.  </a:t>
                </a:r>
              </a:p>
              <a:p>
                <a:pPr marL="0" indent="0">
                  <a:buNone/>
                </a:pPr>
                <a:endParaRPr lang="en-US" dirty="0"/>
              </a:p>
              <a:p>
                <a:pPr marL="0" indent="0">
                  <a:buNone/>
                </a:pPr>
                <a:r>
                  <a:rPr lang="en-US" dirty="0" smtClean="0"/>
                  <a:t>(For more information, see Math 543)</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704" t="-3369" b="-1887"/>
                </a:stretch>
              </a:blipFill>
            </p:spPr>
            <p:txBody>
              <a:bodyPr/>
              <a:lstStyle/>
              <a:p>
                <a:r>
                  <a:rPr lang="en-US">
                    <a:noFill/>
                  </a:rPr>
                  <a:t> </a:t>
                </a:r>
              </a:p>
            </p:txBody>
          </p:sp>
        </mc:Fallback>
      </mc:AlternateContent>
    </p:spTree>
    <p:extLst>
      <p:ext uri="{BB962C8B-B14F-4D97-AF65-F5344CB8AC3E}">
        <p14:creationId xmlns:p14="http://schemas.microsoft.com/office/powerpoint/2010/main" val="20346822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Lighthill</a:t>
            </a:r>
            <a:r>
              <a:rPr lang="en-US" dirty="0"/>
              <a:t>-</a:t>
            </a:r>
            <a:r>
              <a:rPr lang="en-US" dirty="0" err="1"/>
              <a:t>Whitham</a:t>
            </a:r>
            <a:r>
              <a:rPr lang="en-US" dirty="0"/>
              <a:t>-Richards Model II</a:t>
            </a:r>
          </a:p>
        </p:txBody>
      </p:sp>
      <p:pic>
        <p:nvPicPr>
          <p:cNvPr id="6" name="ProjectLWRNewton.wmv.avi">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555750" y="1600200"/>
            <a:ext cx="6034088" cy="4525963"/>
          </a:xfrm>
        </p:spPr>
      </p:pic>
    </p:spTree>
    <p:extLst>
      <p:ext uri="{BB962C8B-B14F-4D97-AF65-F5344CB8AC3E}">
        <p14:creationId xmlns:p14="http://schemas.microsoft.com/office/powerpoint/2010/main" val="29984904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Greenberg </a:t>
            </a:r>
            <a:r>
              <a:rPr lang="en-US" dirty="0" smtClean="0"/>
              <a:t>Model II</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2:</m:t>
                          </m:r>
                          <m:r>
                            <a:rPr lang="en-US" i="1">
                              <a:latin typeface="Cambria Math" panose="02040503050406030204" pitchFamily="18" charset="0"/>
                            </a:rPr>
                            <m:t>𝑀</m:t>
                          </m:r>
                          <m:r>
                            <a:rPr lang="en-US" i="1">
                              <a:latin typeface="Cambria Math" panose="02040503050406030204" pitchFamily="18" charset="0"/>
                            </a:rPr>
                            <m:t>−1</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𝜆</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𝑚𝑎𝑥</m:t>
                              </m:r>
                            </m:sub>
                          </m:sSub>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𝑚𝑎𝑥</m:t>
                                          </m:r>
                                        </m:sub>
                                      </m:sSub>
                                    </m:num>
                                    <m:den>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den>
                                  </m:f>
                                </m:e>
                              </m:d>
                            </m:e>
                          </m:func>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𝑚𝑎𝑥</m:t>
                              </m:r>
                            </m:sub>
                          </m:sSub>
                        </m:e>
                      </m:d>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𝜆</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𝑚𝑎𝑥</m:t>
                              </m:r>
                            </m:sub>
                          </m:sSub>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𝑚𝑎𝑥</m:t>
                                          </m:r>
                                        </m:sub>
                                      </m:sSub>
                                    </m:num>
                                    <m:den>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den>
                                  </m:f>
                                </m:e>
                              </m:d>
                            </m:e>
                          </m:func>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𝑚𝑎𝑥</m:t>
                              </m:r>
                            </m:sub>
                          </m:sSub>
                        </m:e>
                      </m:d>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𝜆</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𝑚𝑎𝑥</m:t>
                              </m:r>
                            </m:sub>
                          </m:sSub>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𝑚𝑎𝑥</m:t>
                                          </m:r>
                                        </m:sub>
                                      </m:sSub>
                                    </m:num>
                                    <m:den>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sup>
                                      </m:sSubSup>
                                    </m:den>
                                  </m:f>
                                </m:e>
                              </m:d>
                            </m:e>
                          </m:func>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𝑚𝑎𝑥</m:t>
                              </m:r>
                            </m:sub>
                          </m:sSub>
                        </m:e>
                      </m:d>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sup>
                          </m:sSubSup>
                        </m:e>
                      </m:d>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63"/>
                </a:stretch>
              </a:blipFill>
            </p:spPr>
            <p:txBody>
              <a:bodyPr/>
              <a:lstStyle/>
              <a:p>
                <a:r>
                  <a:rPr lang="en-US">
                    <a:noFill/>
                  </a:rPr>
                  <a:t> </a:t>
                </a:r>
              </a:p>
            </p:txBody>
          </p:sp>
        </mc:Fallback>
      </mc:AlternateContent>
    </p:spTree>
    <p:extLst>
      <p:ext uri="{BB962C8B-B14F-4D97-AF65-F5344CB8AC3E}">
        <p14:creationId xmlns:p14="http://schemas.microsoft.com/office/powerpoint/2010/main" val="10236594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Greenberg Model II</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a:bodyPr>
              <a:lstStyle/>
              <a:p>
                <a:pPr marL="0" indent="0">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𝑚</m:t>
                              </m:r>
                            </m:sub>
                          </m:sSub>
                        </m:num>
                        <m:den>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𝜆</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𝑚𝑎𝑥</m:t>
                              </m:r>
                            </m:sub>
                          </m:sSub>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𝑚𝑎𝑥</m:t>
                                          </m:r>
                                        </m:sub>
                                      </m:sSub>
                                    </m:num>
                                    <m:den>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den>
                                  </m:f>
                                </m:e>
                              </m:d>
                            </m:e>
                          </m:func>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𝑚𝑎𝑥</m:t>
                              </m:r>
                            </m:sub>
                          </m:sSub>
                        </m:e>
                      </m:d>
                    </m:oMath>
                  </m:oMathPara>
                </a14:m>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𝑚</m:t>
                              </m:r>
                            </m:sub>
                          </m:sSub>
                        </m:num>
                        <m:den>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den>
                      </m:f>
                      <m:r>
                        <a:rPr lang="en-US" i="1">
                          <a:latin typeface="Cambria Math" panose="02040503050406030204" pitchFamily="18" charset="0"/>
                        </a:rPr>
                        <m:t>=1−</m:t>
                      </m:r>
                      <m:f>
                        <m:fPr>
                          <m:ctrlPr>
                            <a:rPr lang="en-US" i="1">
                              <a:latin typeface="Cambria Math" panose="02040503050406030204" pitchFamily="18" charset="0"/>
                            </a:rPr>
                          </m:ctrlPr>
                        </m:fPr>
                        <m:num>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𝜆</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𝑚𝑎𝑥</m:t>
                              </m:r>
                            </m:sub>
                          </m:sSub>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num>
                        <m:den>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den>
                      </m:f>
                      <m:r>
                        <a:rPr lang="en-US" i="1">
                          <a:latin typeface="Cambria Math" panose="02040503050406030204" pitchFamily="18" charset="0"/>
                        </a:rPr>
                        <m:t>+</m:t>
                      </m:r>
                      <m:f>
                        <m:fPr>
                          <m:ctrlPr>
                            <a:rPr lang="en-US" i="1">
                              <a:latin typeface="Cambria Math" panose="02040503050406030204" pitchFamily="18" charset="0"/>
                            </a:rPr>
                          </m:ctrlPr>
                        </m:fPr>
                        <m:num>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𝜆</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𝑚𝑎𝑥</m:t>
                                  </m:r>
                                </m:sub>
                              </m:sSub>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e>
                          </m:d>
                        </m:num>
                        <m:den>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den>
                      </m:f>
                    </m:oMath>
                  </m:oMathPara>
                </a14:m>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𝑚</m:t>
                              </m:r>
                            </m:sub>
                          </m:sSub>
                        </m:num>
                        <m:den>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𝜆</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𝑚𝑎𝑥</m:t>
                              </m:r>
                            </m:sub>
                          </m:sSub>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𝑚𝑎𝑥</m:t>
                                          </m:r>
                                        </m:sub>
                                      </m:sSub>
                                    </m:num>
                                    <m:den>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den>
                                  </m:f>
                                </m:e>
                              </m:d>
                            </m:e>
                          </m:func>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𝑚𝑎𝑥</m:t>
                              </m:r>
                            </m:sub>
                          </m:sSub>
                        </m:e>
                      </m:d>
                    </m:oMath>
                  </m:oMathPara>
                </a14:m>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305080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Greenberg Model II</a:t>
            </a:r>
          </a:p>
        </p:txBody>
      </p:sp>
      <p:pic>
        <p:nvPicPr>
          <p:cNvPr id="4" name="ProjectGNewton.wmv.avi">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555750" y="1600200"/>
            <a:ext cx="6034088" cy="4525963"/>
          </a:xfrm>
        </p:spPr>
      </p:pic>
    </p:spTree>
    <p:extLst>
      <p:ext uri="{BB962C8B-B14F-4D97-AF65-F5344CB8AC3E}">
        <p14:creationId xmlns:p14="http://schemas.microsoft.com/office/powerpoint/2010/main" val="37403600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Payne-</a:t>
            </a:r>
            <a:r>
              <a:rPr lang="en-US" dirty="0" err="1"/>
              <a:t>Whitham</a:t>
            </a:r>
            <a:r>
              <a:rPr lang="en-US" dirty="0"/>
              <a:t> </a:t>
            </a:r>
            <a:r>
              <a:rPr lang="en-US" dirty="0" smtClean="0"/>
              <a:t>Model II</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62500" lnSpcReduction="20000"/>
              </a:bodyPr>
              <a:lstStyle/>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a:rPr>
                            <m:t>2:</m:t>
                          </m:r>
                          <m:r>
                            <a:rPr lang="en-US" b="0" i="1" smtClean="0">
                              <a:latin typeface="Cambria Math"/>
                            </a:rPr>
                            <m:t>𝑀</m:t>
                          </m:r>
                          <m:r>
                            <a:rPr lang="en-US" b="0" i="1" smtClean="0">
                              <a:latin typeface="Cambria Math"/>
                            </a:rPr>
                            <m:t>−1</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𝜆</m:t>
                      </m:r>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𝜆</m:t>
                      </m:r>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𝜆</m:t>
                      </m:r>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𝜆</m:t>
                      </m:r>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𝜆</m:t>
                      </m:r>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sub>
                        <m:sup>
                          <m:r>
                            <a:rPr lang="en-US" i="1">
                              <a:latin typeface="Cambria Math" panose="02040503050406030204" pitchFamily="18" charset="0"/>
                            </a:rPr>
                            <m:t>𝑛</m:t>
                          </m:r>
                        </m:sup>
                      </m:sSubSup>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sup>
                          </m:sSubSup>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𝜆</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sup>
                      </m:sSubSup>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sup>
                          </m:sSubSup>
                        </m:e>
                      </m:d>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sup>
                      </m:sSubSup>
                    </m:oMath>
                  </m:oMathPara>
                </a14:m>
                <a:endParaRPr lang="en-US" dirty="0" smtClean="0"/>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𝑀</m:t>
                          </m:r>
                          <m:r>
                            <a:rPr lang="en-US" i="1">
                              <a:latin typeface="Cambria Math" panose="02040503050406030204" pitchFamily="18" charset="0"/>
                            </a:rPr>
                            <m:t>+2:2</m:t>
                          </m:r>
                          <m:r>
                            <a:rPr lang="en-US" b="0" i="1" smtClean="0">
                              <a:latin typeface="Cambria Math"/>
                            </a:rPr>
                            <m:t>𝑀</m:t>
                          </m:r>
                          <m:r>
                            <a:rPr lang="en-US" b="0" i="1" smtClean="0">
                              <a:latin typeface="Cambria Math"/>
                            </a:rPr>
                            <m:t>−1</m:t>
                          </m:r>
                        </m:sub>
                      </m:sSub>
                      <m:r>
                        <a:rPr lang="en-US" i="1">
                          <a:latin typeface="Cambria Math" panose="02040503050406030204" pitchFamily="18" charset="0"/>
                        </a:rPr>
                        <m:t>=2</m:t>
                      </m:r>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𝜆</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e>
                          </m:d>
                        </m:e>
                        <m:sup>
                          <m:r>
                            <a:rPr lang="en-US" i="1">
                              <a:latin typeface="Cambria Math" panose="02040503050406030204" pitchFamily="18" charset="0"/>
                            </a:rPr>
                            <m:t>2</m:t>
                          </m:r>
                        </m:sup>
                      </m:sSup>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𝜆</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e>
                          </m:d>
                        </m:e>
                        <m:sup>
                          <m:r>
                            <a:rPr lang="en-US" i="1">
                              <a:latin typeface="Cambria Math" panose="02040503050406030204" pitchFamily="18" charset="0"/>
                            </a:rPr>
                            <m:t>2</m:t>
                          </m:r>
                        </m:sup>
                      </m:sSup>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𝜆</m:t>
                      </m:r>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𝜆</m:t>
                      </m:r>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𝑎</m:t>
                      </m:r>
                      <m:r>
                        <a:rPr lang="en-US" i="1">
                          <a:latin typeface="Cambria Math" panose="02040503050406030204" pitchFamily="18" charset="0"/>
                        </a:rPr>
                        <m:t>𝜆𝛾</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e>
                          </m:d>
                        </m:e>
                        <m:sup>
                          <m:r>
                            <a:rPr lang="en-US" i="1">
                              <a:latin typeface="Cambria Math" panose="02040503050406030204" pitchFamily="18" charset="0"/>
                            </a:rPr>
                            <m:t>𝛾</m:t>
                          </m:r>
                          <m:r>
                            <a:rPr lang="en-US" i="1">
                              <a:latin typeface="Cambria Math" panose="02040503050406030204" pitchFamily="18" charset="0"/>
                            </a:rPr>
                            <m:t>−1</m:t>
                          </m:r>
                        </m:sup>
                      </m:sSup>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𝑎</m:t>
                      </m:r>
                      <m:r>
                        <a:rPr lang="en-US" i="1">
                          <a:latin typeface="Cambria Math" panose="02040503050406030204" pitchFamily="18" charset="0"/>
                        </a:rPr>
                        <m:t>𝜆𝛾</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sSup>
                        <m:sSupPr>
                          <m:ctrlPr>
                            <a:rPr lang="en-US" i="1">
                              <a:latin typeface="Cambria Math" panose="02040503050406030204" pitchFamily="18" charset="0"/>
                            </a:rPr>
                          </m:ctrlPr>
                        </m:sSupPr>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e>
                          </m:d>
                        </m:e>
                        <m:sup>
                          <m:r>
                            <a:rPr lang="en-US" i="1">
                              <a:latin typeface="Cambria Math" panose="02040503050406030204" pitchFamily="18" charset="0"/>
                            </a:rPr>
                            <m:t>𝛾</m:t>
                          </m:r>
                          <m:r>
                            <a:rPr lang="en-US" i="1">
                              <a:latin typeface="Cambria Math" panose="02040503050406030204" pitchFamily="18" charset="0"/>
                            </a:rPr>
                            <m:t>−1</m:t>
                          </m:r>
                        </m:sup>
                      </m:sSup>
                      <m:r>
                        <a:rPr lang="en-US" i="1">
                          <a:latin typeface="Cambria Math" panose="02040503050406030204" pitchFamily="18" charset="0"/>
                        </a:rPr>
                        <m:t>−2</m:t>
                      </m:r>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sub>
                        <m:sup>
                          <m:r>
                            <a:rPr lang="en-US" i="1">
                              <a:latin typeface="Cambria Math" panose="02040503050406030204" pitchFamily="18" charset="0"/>
                            </a:rPr>
                            <m:t>𝑛</m:t>
                          </m:r>
                        </m:sup>
                      </m:sSubSup>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𝜆</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sub>
                                <m:sup>
                                  <m:r>
                                    <a:rPr lang="en-US" i="1">
                                      <a:latin typeface="Cambria Math" panose="02040503050406030204" pitchFamily="18" charset="0"/>
                                    </a:rPr>
                                    <m:t>𝑛</m:t>
                                  </m:r>
                                </m:sup>
                              </m:sSubSup>
                            </m:e>
                          </m:d>
                        </m:e>
                        <m:sup>
                          <m:r>
                            <a:rPr lang="en-US" i="1">
                              <a:latin typeface="Cambria Math" panose="02040503050406030204" pitchFamily="18" charset="0"/>
                            </a:rPr>
                            <m:t>2</m:t>
                          </m:r>
                        </m:sup>
                      </m:sSup>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sup>
                          </m:sSubSup>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𝜆</m:t>
                      </m:r>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sub>
                        <m:sup>
                          <m:r>
                            <a:rPr lang="en-US" i="1">
                              <a:latin typeface="Cambria Math" panose="02040503050406030204" pitchFamily="18" charset="0"/>
                            </a:rPr>
                            <m:t>𝑛</m:t>
                          </m:r>
                        </m:sup>
                      </m:sSubSup>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sup>
                      </m:sSubSup>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sup>
                          </m:sSubSup>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𝑎</m:t>
                      </m:r>
                      <m:r>
                        <a:rPr lang="en-US" i="1">
                          <a:latin typeface="Cambria Math" panose="02040503050406030204" pitchFamily="18" charset="0"/>
                        </a:rPr>
                        <m:t>𝜆𝛾</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sup>
                              </m:sSubSup>
                            </m:e>
                          </m:d>
                        </m:e>
                        <m:sup>
                          <m:r>
                            <a:rPr lang="en-US" i="1">
                              <a:latin typeface="Cambria Math" panose="02040503050406030204" pitchFamily="18" charset="0"/>
                            </a:rPr>
                            <m:t>𝛾</m:t>
                          </m:r>
                          <m:r>
                            <a:rPr lang="en-US" i="1">
                              <a:latin typeface="Cambria Math" panose="02040503050406030204" pitchFamily="18" charset="0"/>
                            </a:rPr>
                            <m:t>−1</m:t>
                          </m:r>
                        </m:sup>
                      </m:s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sup>
                      </m:sSubSup>
                      <m:r>
                        <a:rPr lang="en-US" i="1">
                          <a:latin typeface="Cambria Math" panose="02040503050406030204" pitchFamily="18" charset="0"/>
                        </a:rPr>
                        <m:t>)</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072515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Payne-</a:t>
            </a:r>
            <a:r>
              <a:rPr lang="en-US" dirty="0" err="1"/>
              <a:t>Whitham</a:t>
            </a:r>
            <a:r>
              <a:rPr lang="en-US" dirty="0"/>
              <a:t> Model II</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77500" lnSpcReduction="20000"/>
              </a:bodyPr>
              <a:lstStyle/>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𝑚</m:t>
                            </m:r>
                          </m:sub>
                        </m:sSub>
                      </m:num>
                      <m:den>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𝜆</m:t>
                    </m:r>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oMath>
                </a14:m>
                <a:endParaRPr lang="en-US" dirty="0"/>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𝑚</m:t>
                            </m:r>
                          </m:sub>
                        </m:sSub>
                      </m:num>
                      <m:den>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𝜆</m:t>
                    </m:r>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oMath>
                </a14:m>
                <a:endParaRPr lang="en-US" dirty="0"/>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𝑚</m:t>
                            </m:r>
                          </m:sub>
                        </m:sSub>
                      </m:num>
                      <m:den>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𝜆</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oMath>
                </a14:m>
                <a:endParaRPr lang="en-US" dirty="0"/>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𝑚</m:t>
                            </m:r>
                          </m:sub>
                        </m:sSub>
                      </m:num>
                      <m:den>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𝜆</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oMath>
                </a14:m>
                <a:endParaRPr lang="en-US" dirty="0"/>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𝑚</m:t>
                            </m:r>
                          </m:sub>
                        </m:sSub>
                      </m:num>
                      <m:den>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den>
                    </m:f>
                    <m:r>
                      <a:rPr lang="en-US" i="1">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𝜆</m:t>
                    </m:r>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sSubSup>
                      <m:sSubSupPr>
                        <m:ctrlPr>
                          <a:rPr lang="en-US" i="1">
                            <a:latin typeface="Cambria Math" panose="02040503050406030204" pitchFamily="18" charset="0"/>
                          </a:rPr>
                        </m:ctrlPr>
                      </m:sSubSupPr>
                      <m:e>
                        <m:r>
                          <a:rPr lang="en-US" i="1">
                            <a:latin typeface="Cambria Math" panose="02040503050406030204" pitchFamily="18" charset="0"/>
                          </a:rPr>
                          <m:t>𝜆</m:t>
                        </m:r>
                        <m:r>
                          <a:rPr lang="en-US" i="1">
                            <a:latin typeface="Cambria Math" panose="02040503050406030204" pitchFamily="18" charset="0"/>
                          </a:rPr>
                          <m:t>𝑣</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oMath>
                </a14:m>
                <a:endParaRPr lang="en-US" dirty="0"/>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𝑚</m:t>
                            </m:r>
                          </m:sub>
                        </m:sSub>
                      </m:num>
                      <m:den>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𝜆</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𝜆</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oMath>
                </a14:m>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740537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Payne-</a:t>
            </a:r>
            <a:r>
              <a:rPr lang="en-US" dirty="0" err="1"/>
              <a:t>Whitham</a:t>
            </a:r>
            <a:r>
              <a:rPr lang="en-US" dirty="0"/>
              <a:t> Model II</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62500" lnSpcReduction="20000"/>
              </a:bodyPr>
              <a:lstStyle/>
              <a:p>
                <a14:m>
                  <m:oMath xmlns:m="http://schemas.openxmlformats.org/officeDocument/2006/math">
                    <m:f>
                      <m:fPr>
                        <m:ctrlPr>
                          <a:rPr lang="en-US" i="1" smtClean="0">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𝑀</m:t>
                            </m:r>
                            <m:r>
                              <a:rPr lang="en-US" i="1">
                                <a:latin typeface="Cambria Math" panose="02040503050406030204" pitchFamily="18" charset="0"/>
                              </a:rPr>
                              <m:t>+</m:t>
                            </m:r>
                            <m:r>
                              <a:rPr lang="en-US" i="1">
                                <a:latin typeface="Cambria Math" panose="02040503050406030204" pitchFamily="18" charset="0"/>
                              </a:rPr>
                              <m:t>𝑚</m:t>
                            </m:r>
                          </m:sub>
                        </m:sSub>
                      </m:num>
                      <m:den>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𝜆</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e>
                        </m:d>
                      </m:e>
                      <m:sup>
                        <m:r>
                          <a:rPr lang="en-US" i="1">
                            <a:latin typeface="Cambria Math" panose="02040503050406030204" pitchFamily="18" charset="0"/>
                          </a:rPr>
                          <m:t>2</m:t>
                        </m:r>
                      </m:sup>
                    </m:s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𝑎</m:t>
                    </m:r>
                    <m:r>
                      <a:rPr lang="en-US" i="1">
                        <a:latin typeface="Cambria Math" panose="02040503050406030204" pitchFamily="18" charset="0"/>
                      </a:rPr>
                      <m:t>𝜆𝛾</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e>
                        </m:d>
                      </m:e>
                      <m:sup>
                        <m:r>
                          <a:rPr lang="en-US" i="1">
                            <a:latin typeface="Cambria Math" panose="02040503050406030204" pitchFamily="18" charset="0"/>
                          </a:rPr>
                          <m:t>𝛾</m:t>
                        </m:r>
                        <m:r>
                          <a:rPr lang="en-US" i="1">
                            <a:latin typeface="Cambria Math" panose="02040503050406030204" pitchFamily="18" charset="0"/>
                          </a:rPr>
                          <m:t>−1</m:t>
                        </m:r>
                      </m:sup>
                    </m:sSup>
                  </m:oMath>
                </a14:m>
                <a:endParaRPr lang="en-US" dirty="0"/>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𝑀</m:t>
                            </m:r>
                            <m:r>
                              <a:rPr lang="en-US" i="1">
                                <a:latin typeface="Cambria Math" panose="02040503050406030204" pitchFamily="18" charset="0"/>
                              </a:rPr>
                              <m:t>+</m:t>
                            </m:r>
                            <m:r>
                              <a:rPr lang="en-US" i="1">
                                <a:latin typeface="Cambria Math" panose="02040503050406030204" pitchFamily="18" charset="0"/>
                              </a:rPr>
                              <m:t>𝑚</m:t>
                            </m:r>
                          </m:sub>
                        </m:sSub>
                      </m:num>
                      <m:den>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den>
                    </m:f>
                    <m:r>
                      <a:rPr lang="en-US" i="1">
                        <a:latin typeface="Cambria Math" panose="02040503050406030204" pitchFamily="18" charset="0"/>
                      </a:rPr>
                      <m:t>=2</m:t>
                    </m:r>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𝜆</m:t>
                    </m:r>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𝜆</m:t>
                    </m:r>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𝑎</m:t>
                    </m:r>
                    <m:r>
                      <a:rPr lang="en-US" i="1">
                        <a:latin typeface="Cambria Math" panose="02040503050406030204" pitchFamily="18" charset="0"/>
                      </a:rPr>
                      <m:t>𝜆𝛾</m:t>
                    </m:r>
                    <m:d>
                      <m:dPr>
                        <m:ctrlPr>
                          <a:rPr lang="en-US" i="1">
                            <a:latin typeface="Cambria Math" panose="02040503050406030204" pitchFamily="18" charset="0"/>
                          </a:rPr>
                        </m:ctrlPr>
                      </m:dPr>
                      <m:e>
                        <m:r>
                          <a:rPr lang="en-US" i="1">
                            <a:latin typeface="Cambria Math" panose="02040503050406030204" pitchFamily="18" charset="0"/>
                          </a:rPr>
                          <m:t>𝛾</m:t>
                        </m:r>
                        <m:r>
                          <a:rPr lang="en-US" i="1">
                            <a:latin typeface="Cambria Math" panose="02040503050406030204" pitchFamily="18" charset="0"/>
                          </a:rPr>
                          <m:t>−1</m:t>
                        </m:r>
                      </m:e>
                    </m:d>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sSup>
                      <m:sSupPr>
                        <m:ctrlPr>
                          <a:rPr lang="en-US" i="1">
                            <a:latin typeface="Cambria Math" panose="02040503050406030204" pitchFamily="18" charset="0"/>
                          </a:rPr>
                        </m:ctrlPr>
                      </m:sSupPr>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e>
                        </m:d>
                      </m:e>
                      <m:sup>
                        <m:r>
                          <a:rPr lang="en-US" i="1">
                            <a:latin typeface="Cambria Math" panose="02040503050406030204" pitchFamily="18" charset="0"/>
                          </a:rPr>
                          <m:t>𝛾</m:t>
                        </m:r>
                        <m:r>
                          <a:rPr lang="en-US" i="1">
                            <a:latin typeface="Cambria Math" panose="02040503050406030204" pitchFamily="18" charset="0"/>
                          </a:rPr>
                          <m:t>−2</m:t>
                        </m:r>
                      </m:sup>
                    </m:sSup>
                    <m:r>
                      <a:rPr lang="en-US" i="1">
                        <a:latin typeface="Cambria Math" panose="02040503050406030204" pitchFamily="18" charset="0"/>
                      </a:rPr>
                      <m:t>−</m:t>
                    </m:r>
                    <m:r>
                      <a:rPr lang="en-US" b="0" i="1" smtClean="0">
                        <a:latin typeface="Cambria Math"/>
                      </a:rPr>
                      <m:t>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𝑎</m:t>
                    </m:r>
                    <m:r>
                      <a:rPr lang="en-US" i="1">
                        <a:latin typeface="Cambria Math" panose="02040503050406030204" pitchFamily="18" charset="0"/>
                      </a:rPr>
                      <m:t>𝜆𝛾</m:t>
                    </m:r>
                    <m:d>
                      <m:dPr>
                        <m:ctrlPr>
                          <a:rPr lang="en-US" i="1">
                            <a:latin typeface="Cambria Math" panose="02040503050406030204" pitchFamily="18" charset="0"/>
                          </a:rPr>
                        </m:ctrlPr>
                      </m:dPr>
                      <m:e>
                        <m:r>
                          <a:rPr lang="en-US" i="1">
                            <a:latin typeface="Cambria Math" panose="02040503050406030204" pitchFamily="18" charset="0"/>
                          </a:rPr>
                          <m:t>𝛾</m:t>
                        </m:r>
                        <m:r>
                          <a:rPr lang="en-US" i="1">
                            <a:latin typeface="Cambria Math" panose="02040503050406030204" pitchFamily="18" charset="0"/>
                          </a:rPr>
                          <m:t>−1</m:t>
                        </m:r>
                      </m:e>
                    </m:d>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sSup>
                      <m:sSupPr>
                        <m:ctrlPr>
                          <a:rPr lang="en-US" i="1">
                            <a:latin typeface="Cambria Math" panose="02040503050406030204" pitchFamily="18" charset="0"/>
                          </a:rPr>
                        </m:ctrlPr>
                      </m:sSupPr>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e>
                        </m:d>
                      </m:e>
                      <m:sup>
                        <m:r>
                          <a:rPr lang="en-US" i="1">
                            <a:latin typeface="Cambria Math" panose="02040503050406030204" pitchFamily="18" charset="0"/>
                          </a:rPr>
                          <m:t>𝛾</m:t>
                        </m:r>
                        <m:r>
                          <a:rPr lang="en-US" i="1">
                            <a:latin typeface="Cambria Math" panose="02040503050406030204" pitchFamily="18" charset="0"/>
                          </a:rPr>
                          <m:t>−2</m:t>
                        </m:r>
                      </m:sup>
                    </m:sSup>
                  </m:oMath>
                </a14:m>
                <a:endParaRPr lang="en-US" dirty="0"/>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𝑀</m:t>
                            </m:r>
                            <m:r>
                              <a:rPr lang="en-US" i="1">
                                <a:latin typeface="Cambria Math" panose="02040503050406030204" pitchFamily="18" charset="0"/>
                              </a:rPr>
                              <m:t>+</m:t>
                            </m:r>
                            <m:r>
                              <a:rPr lang="en-US" i="1">
                                <a:latin typeface="Cambria Math" panose="02040503050406030204" pitchFamily="18" charset="0"/>
                              </a:rPr>
                              <m:t>𝑚</m:t>
                            </m:r>
                          </m:sub>
                        </m:sSub>
                      </m:num>
                      <m:den>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𝜆</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e>
                        </m:d>
                      </m:e>
                      <m:sup>
                        <m:r>
                          <a:rPr lang="en-US" i="1">
                            <a:latin typeface="Cambria Math" panose="02040503050406030204" pitchFamily="18" charset="0"/>
                          </a:rPr>
                          <m:t>2</m:t>
                        </m:r>
                      </m:sup>
                    </m:s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𝑎</m:t>
                    </m:r>
                    <m:r>
                      <a:rPr lang="en-US" i="1">
                        <a:latin typeface="Cambria Math" panose="02040503050406030204" pitchFamily="18" charset="0"/>
                      </a:rPr>
                      <m:t>𝜆𝛾</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e>
                        </m:d>
                      </m:e>
                      <m:sup>
                        <m:r>
                          <a:rPr lang="en-US" i="1">
                            <a:latin typeface="Cambria Math" panose="02040503050406030204" pitchFamily="18" charset="0"/>
                          </a:rPr>
                          <m:t>𝛾</m:t>
                        </m:r>
                        <m:r>
                          <a:rPr lang="en-US" i="1">
                            <a:latin typeface="Cambria Math" panose="02040503050406030204" pitchFamily="18" charset="0"/>
                          </a:rPr>
                          <m:t>−1</m:t>
                        </m:r>
                      </m:sup>
                    </m:sSup>
                  </m:oMath>
                </a14:m>
                <a:endParaRPr lang="en-US" dirty="0"/>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𝑀</m:t>
                            </m:r>
                            <m:r>
                              <a:rPr lang="en-US" i="1">
                                <a:latin typeface="Cambria Math" panose="02040503050406030204" pitchFamily="18" charset="0"/>
                              </a:rPr>
                              <m:t>+</m:t>
                            </m:r>
                            <m:r>
                              <a:rPr lang="en-US" i="1">
                                <a:latin typeface="Cambria Math" panose="02040503050406030204" pitchFamily="18" charset="0"/>
                              </a:rPr>
                              <m:t>𝑚</m:t>
                            </m:r>
                          </m:sub>
                        </m:sSub>
                      </m:num>
                      <m:den>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𝜆</m:t>
                    </m:r>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oMath>
                </a14:m>
                <a:endParaRPr lang="en-US" dirty="0"/>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𝑀</m:t>
                            </m:r>
                            <m:r>
                              <a:rPr lang="en-US" i="1">
                                <a:latin typeface="Cambria Math" panose="02040503050406030204" pitchFamily="18" charset="0"/>
                              </a:rPr>
                              <m:t>+</m:t>
                            </m:r>
                            <m:r>
                              <a:rPr lang="en-US" i="1">
                                <a:latin typeface="Cambria Math" panose="02040503050406030204" pitchFamily="18" charset="0"/>
                              </a:rPr>
                              <m:t>𝑚</m:t>
                            </m:r>
                          </m:sub>
                        </m:sSub>
                      </m:num>
                      <m:den>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den>
                    </m:f>
                    <m:r>
                      <a:rPr lang="en-US" i="1">
                        <a:latin typeface="Cambria Math" panose="02040503050406030204" pitchFamily="18" charset="0"/>
                      </a:rPr>
                      <m:t>=2</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𝜆</m:t>
                    </m:r>
                    <m:r>
                      <a:rPr lang="en-US" i="1">
                        <a:latin typeface="Cambria Math" panose="02040503050406030204" pitchFamily="18" charset="0"/>
                      </a:rPr>
                      <m:t>∙2∙</m:t>
                    </m:r>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𝜆</m:t>
                    </m:r>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𝜆</m:t>
                    </m:r>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𝜆</m:t>
                    </m:r>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oMath>
                </a14:m>
                <a:endParaRPr lang="en-US" dirty="0"/>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𝑀</m:t>
                            </m:r>
                            <m:r>
                              <a:rPr lang="en-US" i="1">
                                <a:latin typeface="Cambria Math" panose="02040503050406030204" pitchFamily="18" charset="0"/>
                              </a:rPr>
                              <m:t>+</m:t>
                            </m:r>
                            <m:r>
                              <a:rPr lang="en-US" i="1">
                                <a:latin typeface="Cambria Math" panose="02040503050406030204" pitchFamily="18" charset="0"/>
                              </a:rPr>
                              <m:t>𝑚</m:t>
                            </m:r>
                          </m:sub>
                        </m:sSub>
                      </m:num>
                      <m:den>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𝜆</m:t>
                    </m:r>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698796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Payne-</a:t>
            </a:r>
            <a:r>
              <a:rPr lang="en-US" dirty="0" err="1"/>
              <a:t>Whitham</a:t>
            </a:r>
            <a:r>
              <a:rPr lang="en-US" dirty="0"/>
              <a:t> Model II</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Side note: For this system of 2 equations,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𝜌</m:t>
                        </m:r>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m:t>
                            </m:r>
                          </m:e>
                        </m:d>
                        <m:r>
                          <a:rPr lang="en-US" i="1">
                            <a:latin typeface="Cambria Math" panose="02040503050406030204" pitchFamily="18" charset="0"/>
                          </a:rPr>
                          <m:t>,</m:t>
                        </m:r>
                        <m:r>
                          <a:rPr lang="en-US" i="1">
                            <a:latin typeface="Cambria Math" panose="02040503050406030204" pitchFamily="18" charset="0"/>
                          </a:rPr>
                          <m:t>𝑣</m:t>
                        </m:r>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m:t>
                            </m:r>
                          </m:e>
                        </m:d>
                        <m:r>
                          <a:rPr lang="en-US" i="1">
                            <a:latin typeface="Cambria Math" panose="02040503050406030204" pitchFamily="18" charset="0"/>
                          </a:rPr>
                          <m:t>]</m:t>
                        </m:r>
                      </m:e>
                      <m:sup>
                        <m:r>
                          <a:rPr lang="en-US" i="1">
                            <a:latin typeface="Cambria Math" panose="02040503050406030204" pitchFamily="18" charset="0"/>
                          </a:rPr>
                          <m:t>𝑇</m:t>
                        </m:r>
                      </m:sup>
                    </m:sSup>
                  </m:oMath>
                </a14:m>
                <a:endParaRPr lang="en-US" dirty="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US">
                    <a:noFill/>
                  </a:rPr>
                  <a:t> </a:t>
                </a:r>
              </a:p>
            </p:txBody>
          </p:sp>
        </mc:Fallback>
      </mc:AlternateContent>
    </p:spTree>
    <p:extLst>
      <p:ext uri="{BB962C8B-B14F-4D97-AF65-F5344CB8AC3E}">
        <p14:creationId xmlns:p14="http://schemas.microsoft.com/office/powerpoint/2010/main" val="842081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Lane Highway</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74764" y="1600200"/>
            <a:ext cx="3394472" cy="4525963"/>
          </a:xfrm>
        </p:spPr>
      </p:pic>
      <p:sp>
        <p:nvSpPr>
          <p:cNvPr id="5" name="TextBox 4"/>
          <p:cNvSpPr txBox="1"/>
          <p:nvPr/>
        </p:nvSpPr>
        <p:spPr>
          <a:xfrm>
            <a:off x="2743200" y="6324600"/>
            <a:ext cx="3657600" cy="381000"/>
          </a:xfrm>
          <a:prstGeom prst="rect">
            <a:avLst/>
          </a:prstGeom>
          <a:noFill/>
        </p:spPr>
        <p:txBody>
          <a:bodyPr wrap="square" rtlCol="0">
            <a:spAutoFit/>
          </a:bodyPr>
          <a:lstStyle/>
          <a:p>
            <a:pPr algn="ctr"/>
            <a:r>
              <a:rPr lang="en-US" dirty="0" smtClean="0"/>
              <a:t>WA Hwy 2</a:t>
            </a:r>
            <a:endParaRPr lang="en-US" dirty="0"/>
          </a:p>
        </p:txBody>
      </p:sp>
    </p:spTree>
    <p:extLst>
      <p:ext uri="{BB962C8B-B14F-4D97-AF65-F5344CB8AC3E}">
        <p14:creationId xmlns:p14="http://schemas.microsoft.com/office/powerpoint/2010/main" val="440649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Payne-</a:t>
            </a:r>
            <a:r>
              <a:rPr lang="en-US" dirty="0" err="1"/>
              <a:t>Whitham</a:t>
            </a:r>
            <a:r>
              <a:rPr lang="en-US" dirty="0"/>
              <a:t> Model II</a:t>
            </a:r>
          </a:p>
        </p:txBody>
      </p:sp>
      <p:pic>
        <p:nvPicPr>
          <p:cNvPr id="6" name="ProjectPWNewton.wmv.avi">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555750" y="1600200"/>
            <a:ext cx="6034088" cy="4525963"/>
          </a:xfrm>
        </p:spPr>
      </p:pic>
    </p:spTree>
    <p:extLst>
      <p:ext uri="{BB962C8B-B14F-4D97-AF65-F5344CB8AC3E}">
        <p14:creationId xmlns:p14="http://schemas.microsoft.com/office/powerpoint/2010/main" val="2404970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what’s wrong?</a:t>
            </a:r>
            <a:endParaRPr lang="en-US" dirty="0"/>
          </a:p>
        </p:txBody>
      </p:sp>
      <p:sp>
        <p:nvSpPr>
          <p:cNvPr id="3" name="Content Placeholder 2"/>
          <p:cNvSpPr>
            <a:spLocks noGrp="1"/>
          </p:cNvSpPr>
          <p:nvPr>
            <p:ph idx="1"/>
          </p:nvPr>
        </p:nvSpPr>
        <p:spPr/>
        <p:txBody>
          <a:bodyPr/>
          <a:lstStyle/>
          <a:p>
            <a:r>
              <a:rPr lang="en-US" dirty="0" smtClean="0"/>
              <a:t>Another approach is to not use the chain rule and do a finite difference on the products of the functions instead</a:t>
            </a:r>
            <a:endParaRPr lang="en-US" dirty="0"/>
          </a:p>
        </p:txBody>
      </p:sp>
    </p:spTree>
    <p:extLst>
      <p:ext uri="{BB962C8B-B14F-4D97-AF65-F5344CB8AC3E}">
        <p14:creationId xmlns:p14="http://schemas.microsoft.com/office/powerpoint/2010/main" val="15598216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Payne-</a:t>
            </a:r>
            <a:r>
              <a:rPr lang="en-US" dirty="0" err="1"/>
              <a:t>Whitham</a:t>
            </a:r>
            <a:r>
              <a:rPr lang="en-US" dirty="0"/>
              <a:t> Model </a:t>
            </a:r>
            <a:r>
              <a:rPr lang="en-US" dirty="0" smtClean="0"/>
              <a:t>III</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𝑚</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𝜆</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𝜆</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𝜆</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sup>
                    </m:sSubSup>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𝜆</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sup>
                    </m:sSubSup>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sup>
                    </m:sSubSup>
                  </m:oMath>
                </a14:m>
                <a:endParaRPr lang="en-US" dirty="0" smtClean="0"/>
              </a:p>
              <a:p>
                <a:endParaRPr lang="en-US" dirty="0"/>
              </a:p>
              <a:p>
                <a14:m>
                  <m:oMath xmlns:m="http://schemas.openxmlformats.org/officeDocument/2006/math">
                    <m:sSubSup>
                      <m:sSubSupPr>
                        <m:ctrlPr>
                          <a:rPr lang="en-US" i="1">
                            <a:latin typeface="Cambria Math" panose="02040503050406030204" pitchFamily="18" charset="0"/>
                          </a:rPr>
                        </m:ctrlPr>
                      </m:sSubSupPr>
                      <m:e>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𝑀</m:t>
                            </m:r>
                            <m:r>
                              <a:rPr lang="en-US" i="1">
                                <a:latin typeface="Cambria Math" panose="02040503050406030204" pitchFamily="18" charset="0"/>
                              </a:rPr>
                              <m:t>+</m:t>
                            </m:r>
                            <m:r>
                              <a:rPr lang="en-US" i="1">
                                <a:latin typeface="Cambria Math" panose="02040503050406030204" pitchFamily="18" charset="0"/>
                              </a:rPr>
                              <m:t>𝑚</m:t>
                            </m:r>
                          </m:sub>
                        </m:sSub>
                        <m:r>
                          <a:rPr lang="en-US" i="1">
                            <a:latin typeface="Cambria Math" panose="02040503050406030204" pitchFamily="18" charset="0"/>
                          </a:rPr>
                          <m:t>=</m:t>
                        </m:r>
                        <m:r>
                          <a:rPr lang="en-US" i="1">
                            <a:latin typeface="Cambria Math" panose="02040503050406030204" pitchFamily="18" charset="0"/>
                          </a:rPr>
                          <m:t>𝑣</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sub>
                      <m:sup>
                        <m:r>
                          <a:rPr lang="en-US" i="1">
                            <a:latin typeface="Cambria Math" panose="02040503050406030204" pitchFamily="18" charset="0"/>
                          </a:rPr>
                          <m:t>𝑛</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den>
                    </m:f>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e>
                    </m:d>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sub>
                      <m:sup>
                        <m:r>
                          <a:rPr lang="en-US" i="1">
                            <a:latin typeface="Cambria Math" panose="02040503050406030204" pitchFamily="18" charset="0"/>
                          </a:rPr>
                          <m:t>𝑛</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𝜆</m:t>
                        </m:r>
                      </m:num>
                      <m:den>
                        <m:r>
                          <a:rPr lang="en-US" i="1">
                            <a:latin typeface="Cambria Math" panose="02040503050406030204" pitchFamily="18" charset="0"/>
                          </a:rPr>
                          <m:t>4</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den>
                    </m:f>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sSup>
                      <m:sSupPr>
                        <m:ctrlPr>
                          <a:rPr lang="en-US" i="1">
                            <a:latin typeface="Cambria Math" panose="02040503050406030204" pitchFamily="18" charset="0"/>
                          </a:rPr>
                        </m:ctrlPr>
                      </m:sSupPr>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e>
                        </m:d>
                      </m:e>
                      <m:sup>
                        <m:r>
                          <a:rPr lang="en-US" i="1">
                            <a:latin typeface="Cambria Math" panose="02040503050406030204" pitchFamily="18" charset="0"/>
                          </a:rPr>
                          <m:t>2</m:t>
                        </m:r>
                      </m:sup>
                    </m:sSup>
                    <m:r>
                      <a:rPr lang="en-US" i="1">
                        <a:latin typeface="Cambria Math" panose="02040503050406030204" pitchFamily="18" charset="0"/>
                      </a:rPr>
                      <m:t>+</m:t>
                    </m:r>
                    <m:r>
                      <a:rPr lang="en-US" i="1">
                        <a:latin typeface="Cambria Math" panose="02040503050406030204" pitchFamily="18" charset="0"/>
                      </a:rPr>
                      <m:t>𝑎</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e>
                        </m:d>
                      </m:e>
                      <m:sup>
                        <m:r>
                          <a:rPr lang="en-US" i="1">
                            <a:latin typeface="Cambria Math" panose="02040503050406030204" pitchFamily="18" charset="0"/>
                          </a:rPr>
                          <m:t>𝛾</m:t>
                        </m:r>
                      </m:sup>
                    </m:s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𝛾</m:t>
                        </m:r>
                      </m:num>
                      <m:den>
                        <m:r>
                          <a:rPr lang="en-US" i="1">
                            <a:latin typeface="Cambria Math" panose="02040503050406030204" pitchFamily="18" charset="0"/>
                          </a:rPr>
                          <m:t>4</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den>
                    </m:f>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sSup>
                      <m:sSupPr>
                        <m:ctrlPr>
                          <a:rPr lang="en-US" i="1">
                            <a:latin typeface="Cambria Math" panose="02040503050406030204" pitchFamily="18" charset="0"/>
                          </a:rPr>
                        </m:ctrlPr>
                      </m:sSupPr>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e>
                        </m:d>
                      </m:e>
                      <m:sup>
                        <m:r>
                          <a:rPr lang="en-US" i="1">
                            <a:latin typeface="Cambria Math" panose="02040503050406030204" pitchFamily="18" charset="0"/>
                          </a:rPr>
                          <m:t>2</m:t>
                        </m:r>
                      </m:sup>
                    </m:sSup>
                    <m:r>
                      <a:rPr lang="en-US" i="1">
                        <a:latin typeface="Cambria Math" panose="02040503050406030204" pitchFamily="18" charset="0"/>
                      </a:rPr>
                      <m:t>+</m:t>
                    </m:r>
                    <m:r>
                      <a:rPr lang="en-US" i="1">
                        <a:latin typeface="Cambria Math" panose="02040503050406030204" pitchFamily="18" charset="0"/>
                      </a:rPr>
                      <m:t>𝑎</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e>
                        </m:d>
                      </m:e>
                      <m:sup>
                        <m:r>
                          <a:rPr lang="en-US" i="1">
                            <a:latin typeface="Cambria Math" panose="02040503050406030204" pitchFamily="18" charset="0"/>
                          </a:rPr>
                          <m:t>𝛾</m:t>
                        </m:r>
                      </m:sup>
                    </m:s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sup>
                        </m:sSubSup>
                      </m:den>
                    </m:f>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e>
                    </m:d>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sub>
                      <m:sup>
                        <m:r>
                          <a:rPr lang="en-US" i="1">
                            <a:latin typeface="Cambria Math" panose="02040503050406030204" pitchFamily="18" charset="0"/>
                          </a:rPr>
                          <m:t>𝑛</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𝜆</m:t>
                        </m:r>
                      </m:num>
                      <m:den>
                        <m:r>
                          <a:rPr lang="en-US" i="1">
                            <a:latin typeface="Cambria Math" panose="02040503050406030204" pitchFamily="18" charset="0"/>
                          </a:rPr>
                          <m:t>4</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sup>
                        </m:sSubSup>
                      </m:den>
                    </m:f>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sup>
                        </m:sSubSup>
                        <m:sSup>
                          <m:sSupPr>
                            <m:ctrlPr>
                              <a:rPr lang="en-US" i="1">
                                <a:latin typeface="Cambria Math" panose="02040503050406030204" pitchFamily="18" charset="0"/>
                              </a:rPr>
                            </m:ctrlPr>
                          </m:sSupPr>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sup>
                                </m:sSubSup>
                              </m:e>
                            </m:d>
                          </m:e>
                          <m:sup>
                            <m:r>
                              <a:rPr lang="en-US" i="1">
                                <a:latin typeface="Cambria Math" panose="02040503050406030204" pitchFamily="18" charset="0"/>
                              </a:rPr>
                              <m:t>2</m:t>
                            </m:r>
                          </m:sup>
                        </m:sSup>
                        <m:r>
                          <a:rPr lang="en-US" i="1">
                            <a:latin typeface="Cambria Math" panose="02040503050406030204" pitchFamily="18" charset="0"/>
                          </a:rPr>
                          <m:t>+</m:t>
                        </m:r>
                        <m:r>
                          <a:rPr lang="en-US" i="1">
                            <a:latin typeface="Cambria Math" panose="02040503050406030204" pitchFamily="18" charset="0"/>
                          </a:rPr>
                          <m:t>𝑎</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sup>
                                </m:sSubSup>
                              </m:e>
                            </m:d>
                          </m:e>
                          <m:sup>
                            <m:r>
                              <a:rPr lang="en-US" i="1">
                                <a:latin typeface="Cambria Math" panose="02040503050406030204" pitchFamily="18" charset="0"/>
                              </a:rPr>
                              <m:t>𝛾</m:t>
                            </m:r>
                          </m:sup>
                        </m:sSup>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𝜆</m:t>
                        </m:r>
                      </m:num>
                      <m:den>
                        <m:r>
                          <a:rPr lang="en-US" i="1">
                            <a:latin typeface="Cambria Math" panose="02040503050406030204" pitchFamily="18" charset="0"/>
                          </a:rPr>
                          <m:t>4</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sup>
                        </m:sSubSup>
                      </m:den>
                    </m:f>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sup>
                    </m:sSubSup>
                    <m:sSup>
                      <m:sSupPr>
                        <m:ctrlPr>
                          <a:rPr lang="en-US" i="1">
                            <a:latin typeface="Cambria Math" panose="02040503050406030204" pitchFamily="18" charset="0"/>
                          </a:rPr>
                        </m:ctrlPr>
                      </m:sSupPr>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sup>
                            </m:sSubSup>
                          </m:e>
                        </m:d>
                      </m:e>
                      <m:sup>
                        <m:r>
                          <a:rPr lang="en-US" i="1">
                            <a:latin typeface="Cambria Math" panose="02040503050406030204" pitchFamily="18" charset="0"/>
                          </a:rPr>
                          <m:t>2</m:t>
                        </m:r>
                      </m:sup>
                    </m:sSup>
                    <m:r>
                      <a:rPr lang="en-US" i="1">
                        <a:latin typeface="Cambria Math" panose="02040503050406030204" pitchFamily="18" charset="0"/>
                      </a:rPr>
                      <m:t>+</m:t>
                    </m:r>
                    <m:r>
                      <a:rPr lang="en-US" i="1">
                        <a:latin typeface="Cambria Math" panose="02040503050406030204" pitchFamily="18" charset="0"/>
                      </a:rPr>
                      <m:t>𝑎</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sup>
                            </m:sSubSup>
                          </m:e>
                        </m:d>
                      </m:e>
                      <m:sup>
                        <m:r>
                          <a:rPr lang="en-US" i="1">
                            <a:latin typeface="Cambria Math" panose="02040503050406030204" pitchFamily="18" charset="0"/>
                          </a:rPr>
                          <m:t>𝛾</m:t>
                        </m:r>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539"/>
                </a:stretch>
              </a:blipFill>
            </p:spPr>
            <p:txBody>
              <a:bodyPr/>
              <a:lstStyle/>
              <a:p>
                <a:r>
                  <a:rPr lang="en-US">
                    <a:noFill/>
                  </a:rPr>
                  <a:t> </a:t>
                </a:r>
              </a:p>
            </p:txBody>
          </p:sp>
        </mc:Fallback>
      </mc:AlternateContent>
    </p:spTree>
    <p:extLst>
      <p:ext uri="{BB962C8B-B14F-4D97-AF65-F5344CB8AC3E}">
        <p14:creationId xmlns:p14="http://schemas.microsoft.com/office/powerpoint/2010/main" val="3485567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Payne-</a:t>
            </a:r>
            <a:r>
              <a:rPr lang="en-US" dirty="0" err="1"/>
              <a:t>Whitham</a:t>
            </a:r>
            <a:r>
              <a:rPr lang="en-US" dirty="0"/>
              <a:t> Model III</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77500" lnSpcReduction="20000"/>
              </a:bodyPr>
              <a:lstStyle/>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𝑚</m:t>
                            </m:r>
                          </m:sub>
                        </m:sSub>
                      </m:num>
                      <m:den>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𝜆</m:t>
                    </m:r>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r>
                      <a:rPr lang="en-US" i="1">
                        <a:latin typeface="Cambria Math" panose="02040503050406030204" pitchFamily="18" charset="0"/>
                      </a:rPr>
                      <m:t> </m:t>
                    </m:r>
                  </m:oMath>
                </a14:m>
                <a:endParaRPr lang="en-US" dirty="0"/>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𝑚</m:t>
                            </m:r>
                          </m:sub>
                        </m:sSub>
                      </m:num>
                      <m:den>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den>
                    </m:f>
                    <m:r>
                      <a:rPr lang="en-US" i="1">
                        <a:latin typeface="Cambria Math" panose="02040503050406030204" pitchFamily="18" charset="0"/>
                      </a:rPr>
                      <m:t>=1 </m:t>
                    </m:r>
                  </m:oMath>
                </a14:m>
                <a:endParaRPr lang="en-US" dirty="0"/>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𝑚</m:t>
                            </m:r>
                          </m:sub>
                        </m:sSub>
                      </m:num>
                      <m:den>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𝜆</m:t>
                    </m:r>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r>
                      <a:rPr lang="en-US" i="1">
                        <a:latin typeface="Cambria Math" panose="02040503050406030204" pitchFamily="18" charset="0"/>
                      </a:rPr>
                      <m:t> </m:t>
                    </m:r>
                  </m:oMath>
                </a14:m>
                <a:endParaRPr lang="en-US" dirty="0"/>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𝑚</m:t>
                            </m:r>
                          </m:sub>
                        </m:sSub>
                      </m:num>
                      <m:den>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𝜆</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oMath>
                </a14:m>
                <a:endParaRPr lang="en-US" dirty="0"/>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𝑚</m:t>
                            </m:r>
                          </m:sub>
                        </m:sSub>
                      </m:num>
                      <m:den>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den>
                    </m:f>
                    <m:r>
                      <a:rPr lang="en-US" i="1">
                        <a:latin typeface="Cambria Math" panose="02040503050406030204" pitchFamily="18" charset="0"/>
                      </a:rPr>
                      <m:t>=0</m:t>
                    </m:r>
                  </m:oMath>
                </a14:m>
                <a:endParaRPr lang="en-US" dirty="0"/>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𝑚</m:t>
                            </m:r>
                          </m:sub>
                        </m:sSub>
                      </m:num>
                      <m:den>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𝜆</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774113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Payne-</a:t>
            </a:r>
            <a:r>
              <a:rPr lang="en-US" dirty="0" err="1"/>
              <a:t>Whitham</a:t>
            </a:r>
            <a:r>
              <a:rPr lang="en-US" dirty="0"/>
              <a:t> Model III</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55000" lnSpcReduction="20000"/>
              </a:bodyPr>
              <a:lstStyle/>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𝑀</m:t>
                            </m:r>
                            <m:r>
                              <a:rPr lang="en-US" i="1">
                                <a:latin typeface="Cambria Math" panose="02040503050406030204" pitchFamily="18" charset="0"/>
                              </a:rPr>
                              <m:t>+</m:t>
                            </m:r>
                            <m:r>
                              <a:rPr lang="en-US" i="1">
                                <a:latin typeface="Cambria Math" panose="02040503050406030204" pitchFamily="18" charset="0"/>
                              </a:rPr>
                              <m:t>𝑚</m:t>
                            </m:r>
                          </m:sub>
                        </m:sSub>
                      </m:num>
                      <m:den>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𝜆</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e>
                            </m:d>
                          </m:e>
                          <m:sup>
                            <m:r>
                              <a:rPr lang="en-US" i="1">
                                <a:latin typeface="Cambria Math" panose="02040503050406030204" pitchFamily="18" charset="0"/>
                              </a:rPr>
                              <m:t>2</m:t>
                            </m:r>
                          </m:sup>
                        </m:sSup>
                      </m:num>
                      <m:den>
                        <m:r>
                          <a:rPr lang="en-US" i="1">
                            <a:latin typeface="Cambria Math" panose="02040503050406030204" pitchFamily="18" charset="0"/>
                          </a:rPr>
                          <m:t>4</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𝜆</m:t>
                        </m:r>
                        <m:r>
                          <a:rPr lang="en-US" i="1">
                            <a:latin typeface="Cambria Math" panose="02040503050406030204" pitchFamily="18" charset="0"/>
                          </a:rPr>
                          <m:t>𝑎</m:t>
                        </m:r>
                        <m:r>
                          <a:rPr lang="en-US" i="1">
                            <a:latin typeface="Cambria Math" panose="02040503050406030204" pitchFamily="18" charset="0"/>
                          </a:rPr>
                          <m:t>𝛾</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e>
                            </m:d>
                          </m:e>
                          <m:sup>
                            <m:r>
                              <a:rPr lang="en-US" i="1">
                                <a:latin typeface="Cambria Math" panose="02040503050406030204" pitchFamily="18" charset="0"/>
                              </a:rPr>
                              <m:t>𝛾</m:t>
                            </m:r>
                            <m:r>
                              <a:rPr lang="en-US" i="1">
                                <a:latin typeface="Cambria Math" panose="02040503050406030204" pitchFamily="18" charset="0"/>
                              </a:rPr>
                              <m:t>−1</m:t>
                            </m:r>
                          </m:sup>
                        </m:sSup>
                      </m:num>
                      <m:den>
                        <m:r>
                          <a:rPr lang="en-US" i="1">
                            <a:latin typeface="Cambria Math" panose="02040503050406030204" pitchFamily="18" charset="0"/>
                          </a:rPr>
                          <m:t>4</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den>
                    </m:f>
                  </m:oMath>
                </a14:m>
                <a:endParaRPr lang="en-US" dirty="0"/>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𝑀</m:t>
                            </m:r>
                            <m:r>
                              <a:rPr lang="en-US" i="1">
                                <a:latin typeface="Cambria Math" panose="02040503050406030204" pitchFamily="18" charset="0"/>
                              </a:rPr>
                              <m:t>+</m:t>
                            </m:r>
                            <m:r>
                              <a:rPr lang="en-US" i="1">
                                <a:latin typeface="Cambria Math" panose="02040503050406030204" pitchFamily="18" charset="0"/>
                              </a:rPr>
                              <m:t>𝑚</m:t>
                            </m:r>
                          </m:sub>
                        </m:sSub>
                      </m:num>
                      <m:den>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den>
                    </m:f>
                    <m:r>
                      <a:rPr lang="en-US" i="1">
                        <a:latin typeface="Cambria Math" panose="02040503050406030204" pitchFamily="18" charset="0"/>
                      </a:rPr>
                      <m:t>=</m:t>
                    </m:r>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sub>
                          <m:sup>
                            <m:r>
                              <a:rPr lang="en-US" i="1">
                                <a:latin typeface="Cambria Math" panose="02040503050406030204" pitchFamily="18" charset="0"/>
                              </a:rPr>
                              <m:t>𝑛</m:t>
                            </m:r>
                          </m:sup>
                        </m:sSubSup>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num>
                      <m:den>
                        <m:r>
                          <a:rPr lang="en-US" i="1">
                            <a:latin typeface="Cambria Math" panose="02040503050406030204" pitchFamily="18" charset="0"/>
                          </a:rPr>
                          <m:t>4</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e>
                            </m:d>
                          </m:e>
                          <m:sup>
                            <m:r>
                              <a:rPr lang="en-US" i="1">
                                <a:latin typeface="Cambria Math" panose="02040503050406030204" pitchFamily="18" charset="0"/>
                              </a:rPr>
                              <m:t>2</m:t>
                            </m:r>
                          </m:sup>
                        </m:sSup>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𝜆</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sSup>
                          <m:sSupPr>
                            <m:ctrlPr>
                              <a:rPr lang="en-US" i="1">
                                <a:latin typeface="Cambria Math" panose="02040503050406030204" pitchFamily="18" charset="0"/>
                              </a:rPr>
                            </m:ctrlPr>
                          </m:sSupPr>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e>
                            </m:d>
                          </m:e>
                          <m:sup>
                            <m:r>
                              <a:rPr lang="en-US" i="1">
                                <a:latin typeface="Cambria Math" panose="02040503050406030204" pitchFamily="18" charset="0"/>
                              </a:rPr>
                              <m:t>2</m:t>
                            </m:r>
                          </m:sup>
                        </m:sSup>
                      </m:num>
                      <m:den>
                        <m:r>
                          <a:rPr lang="en-US" i="1">
                            <a:latin typeface="Cambria Math" panose="02040503050406030204" pitchFamily="18" charset="0"/>
                          </a:rPr>
                          <m:t>4</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e>
                            </m:d>
                          </m:e>
                          <m:sup>
                            <m:r>
                              <a:rPr lang="en-US" i="1">
                                <a:latin typeface="Cambria Math" panose="02040503050406030204" pitchFamily="18" charset="0"/>
                              </a:rPr>
                              <m:t>2</m:t>
                            </m:r>
                          </m:sup>
                        </m:sSup>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𝜆</m:t>
                        </m:r>
                        <m:r>
                          <a:rPr lang="en-US" i="1">
                            <a:latin typeface="Cambria Math" panose="02040503050406030204" pitchFamily="18" charset="0"/>
                          </a:rPr>
                          <m:t>𝑎</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e>
                            </m:d>
                          </m:e>
                          <m:sup>
                            <m:r>
                              <a:rPr lang="en-US" i="1">
                                <a:latin typeface="Cambria Math" panose="02040503050406030204" pitchFamily="18" charset="0"/>
                              </a:rPr>
                              <m:t>𝛾</m:t>
                            </m:r>
                          </m:sup>
                        </m:sSup>
                      </m:num>
                      <m:den>
                        <m:r>
                          <a:rPr lang="en-US" i="1">
                            <a:latin typeface="Cambria Math" panose="02040503050406030204" pitchFamily="18" charset="0"/>
                          </a:rPr>
                          <m:t>4</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e>
                            </m:d>
                          </m:e>
                          <m:sup>
                            <m:r>
                              <a:rPr lang="en-US" i="1">
                                <a:latin typeface="Cambria Math" panose="02040503050406030204" pitchFamily="18" charset="0"/>
                              </a:rPr>
                              <m:t>2</m:t>
                            </m:r>
                          </m:sup>
                        </m:sSup>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𝜆</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sSup>
                          <m:sSupPr>
                            <m:ctrlPr>
                              <a:rPr lang="en-US" i="1">
                                <a:latin typeface="Cambria Math" panose="02040503050406030204" pitchFamily="18" charset="0"/>
                              </a:rPr>
                            </m:ctrlPr>
                          </m:sSupPr>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e>
                            </m:d>
                          </m:e>
                          <m:sup>
                            <m:r>
                              <a:rPr lang="en-US" i="1">
                                <a:latin typeface="Cambria Math" panose="02040503050406030204" pitchFamily="18" charset="0"/>
                              </a:rPr>
                              <m:t>2</m:t>
                            </m:r>
                          </m:sup>
                        </m:sSup>
                      </m:num>
                      <m:den>
                        <m:r>
                          <a:rPr lang="en-US" i="1">
                            <a:latin typeface="Cambria Math" panose="02040503050406030204" pitchFamily="18" charset="0"/>
                          </a:rPr>
                          <m:t>4</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e>
                            </m:d>
                          </m:e>
                          <m:sup>
                            <m:r>
                              <a:rPr lang="en-US" i="1">
                                <a:latin typeface="Cambria Math" panose="02040503050406030204" pitchFamily="18" charset="0"/>
                              </a:rPr>
                              <m:t>2</m:t>
                            </m:r>
                          </m:sup>
                        </m:sSup>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𝜆</m:t>
                        </m:r>
                        <m:r>
                          <a:rPr lang="en-US" i="1">
                            <a:latin typeface="Cambria Math" panose="02040503050406030204" pitchFamily="18" charset="0"/>
                          </a:rPr>
                          <m:t>𝑎</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e>
                            </m:d>
                          </m:e>
                          <m:sup>
                            <m:r>
                              <a:rPr lang="en-US" i="1">
                                <a:latin typeface="Cambria Math" panose="02040503050406030204" pitchFamily="18" charset="0"/>
                              </a:rPr>
                              <m:t>𝛾</m:t>
                            </m:r>
                          </m:sup>
                        </m:sSup>
                      </m:num>
                      <m:den>
                        <m:r>
                          <a:rPr lang="en-US" i="1">
                            <a:latin typeface="Cambria Math" panose="02040503050406030204" pitchFamily="18" charset="0"/>
                          </a:rPr>
                          <m:t>4</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e>
                            </m:d>
                          </m:e>
                          <m:sup>
                            <m:r>
                              <a:rPr lang="en-US" i="1">
                                <a:latin typeface="Cambria Math" panose="02040503050406030204" pitchFamily="18" charset="0"/>
                              </a:rPr>
                              <m:t>2</m:t>
                            </m:r>
                          </m:sup>
                        </m:sSup>
                      </m:den>
                    </m:f>
                    <m:r>
                      <a:rPr lang="en-US" i="1">
                        <a:latin typeface="Cambria Math" panose="02040503050406030204" pitchFamily="18" charset="0"/>
                      </a:rPr>
                      <m:t>+</m:t>
                    </m:r>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sub>
                          <m:sup>
                            <m:r>
                              <a:rPr lang="en-US" i="1">
                                <a:latin typeface="Cambria Math" panose="02040503050406030204" pitchFamily="18" charset="0"/>
                              </a:rPr>
                              <m:t>𝑛</m:t>
                            </m:r>
                          </m:sup>
                        </m:sSubSup>
                      </m:num>
                      <m:den>
                        <m:r>
                          <a:rPr lang="en-US" i="1">
                            <a:latin typeface="Cambria Math" panose="02040503050406030204" pitchFamily="18" charset="0"/>
                          </a:rPr>
                          <m:t>4</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sup>
                        </m:sSubSup>
                      </m:den>
                    </m:f>
                  </m:oMath>
                </a14:m>
                <a:endParaRPr lang="en-US" dirty="0"/>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𝑀</m:t>
                            </m:r>
                            <m:r>
                              <a:rPr lang="en-US" i="1">
                                <a:latin typeface="Cambria Math" panose="02040503050406030204" pitchFamily="18" charset="0"/>
                              </a:rPr>
                              <m:t>+</m:t>
                            </m:r>
                            <m:r>
                              <a:rPr lang="en-US" i="1">
                                <a:latin typeface="Cambria Math" panose="02040503050406030204" pitchFamily="18" charset="0"/>
                              </a:rPr>
                              <m:t>𝑚</m:t>
                            </m:r>
                          </m:sub>
                        </m:sSub>
                      </m:num>
                      <m:den>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𝜆</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e>
                            </m:d>
                          </m:e>
                          <m:sup>
                            <m:r>
                              <a:rPr lang="en-US" i="1">
                                <a:latin typeface="Cambria Math" panose="02040503050406030204" pitchFamily="18" charset="0"/>
                              </a:rPr>
                              <m:t>2</m:t>
                            </m:r>
                          </m:sup>
                        </m:sSup>
                      </m:num>
                      <m:den>
                        <m:r>
                          <a:rPr lang="en-US" i="1">
                            <a:latin typeface="Cambria Math" panose="02040503050406030204" pitchFamily="18" charset="0"/>
                          </a:rPr>
                          <m:t>4</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𝜆</m:t>
                        </m:r>
                        <m:r>
                          <a:rPr lang="en-US" i="1">
                            <a:latin typeface="Cambria Math" panose="02040503050406030204" pitchFamily="18" charset="0"/>
                          </a:rPr>
                          <m:t>𝑎</m:t>
                        </m:r>
                        <m:r>
                          <a:rPr lang="en-US" i="1">
                            <a:latin typeface="Cambria Math" panose="02040503050406030204" pitchFamily="18" charset="0"/>
                          </a:rPr>
                          <m:t>𝛾</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e>
                            </m:d>
                          </m:e>
                          <m:sup>
                            <m:r>
                              <a:rPr lang="en-US" i="1">
                                <a:latin typeface="Cambria Math" panose="02040503050406030204" pitchFamily="18" charset="0"/>
                              </a:rPr>
                              <m:t>𝛾</m:t>
                            </m:r>
                            <m:r>
                              <a:rPr lang="en-US" i="1">
                                <a:latin typeface="Cambria Math" panose="02040503050406030204" pitchFamily="18" charset="0"/>
                              </a:rPr>
                              <m:t>−1</m:t>
                            </m:r>
                          </m:sup>
                        </m:sSup>
                      </m:num>
                      <m:den>
                        <m:r>
                          <a:rPr lang="en-US" i="1">
                            <a:latin typeface="Cambria Math" panose="02040503050406030204" pitchFamily="18" charset="0"/>
                          </a:rPr>
                          <m:t>4</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den>
                    </m:f>
                  </m:oMath>
                </a14:m>
                <a:endParaRPr lang="en-US" dirty="0"/>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𝑀</m:t>
                            </m:r>
                            <m:r>
                              <a:rPr lang="en-US" i="1">
                                <a:latin typeface="Cambria Math" panose="02040503050406030204" pitchFamily="18" charset="0"/>
                              </a:rPr>
                              <m:t>+</m:t>
                            </m:r>
                            <m:r>
                              <a:rPr lang="en-US" i="1">
                                <a:latin typeface="Cambria Math" panose="02040503050406030204" pitchFamily="18" charset="0"/>
                              </a:rPr>
                              <m:t>𝑚</m:t>
                            </m:r>
                          </m:sub>
                        </m:sSub>
                      </m:num>
                      <m:den>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𝜆</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num>
                      <m:den>
                        <m:r>
                          <a:rPr lang="en-US" i="1">
                            <a:latin typeface="Cambria Math" panose="02040503050406030204" pitchFamily="18" charset="0"/>
                          </a:rPr>
                          <m:t>2</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den>
                    </m:f>
                  </m:oMath>
                </a14:m>
                <a:endParaRPr lang="en-US" dirty="0"/>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𝑀</m:t>
                            </m:r>
                            <m:r>
                              <a:rPr lang="en-US" i="1">
                                <a:latin typeface="Cambria Math" panose="02040503050406030204" pitchFamily="18" charset="0"/>
                              </a:rPr>
                              <m:t>+</m:t>
                            </m:r>
                            <m:r>
                              <a:rPr lang="en-US" i="1">
                                <a:latin typeface="Cambria Math" panose="02040503050406030204" pitchFamily="18" charset="0"/>
                              </a:rPr>
                              <m:t>𝑚</m:t>
                            </m:r>
                          </m:sub>
                        </m:sSub>
                      </m:num>
                      <m:den>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den>
                    </m:f>
                    <m:r>
                      <a:rPr lang="en-US" i="1">
                        <a:latin typeface="Cambria Math" panose="02040503050406030204" pitchFamily="18" charset="0"/>
                      </a:rPr>
                      <m:t>=1</m:t>
                    </m:r>
                  </m:oMath>
                </a14:m>
                <a:endParaRPr lang="en-US" dirty="0"/>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𝑀</m:t>
                            </m:r>
                            <m:r>
                              <a:rPr lang="en-US" i="1">
                                <a:latin typeface="Cambria Math" panose="02040503050406030204" pitchFamily="18" charset="0"/>
                              </a:rPr>
                              <m:t>+</m:t>
                            </m:r>
                            <m:r>
                              <a:rPr lang="en-US" i="1">
                                <a:latin typeface="Cambria Math" panose="02040503050406030204" pitchFamily="18" charset="0"/>
                              </a:rPr>
                              <m:t>𝑚</m:t>
                            </m:r>
                          </m:sub>
                        </m:sSub>
                      </m:num>
                      <m:den>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𝜆</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num>
                      <m:den>
                        <m:r>
                          <a:rPr lang="en-US" i="1">
                            <a:latin typeface="Cambria Math" panose="02040503050406030204" pitchFamily="18" charset="0"/>
                          </a:rPr>
                          <m:t>2</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611477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Payne-</a:t>
            </a:r>
            <a:r>
              <a:rPr lang="en-US" dirty="0" err="1"/>
              <a:t>Whitham</a:t>
            </a:r>
            <a:r>
              <a:rPr lang="en-US" dirty="0"/>
              <a:t> Model III</a:t>
            </a:r>
          </a:p>
        </p:txBody>
      </p:sp>
      <p:pic>
        <p:nvPicPr>
          <p:cNvPr id="6" name="ProjectPWNewtonNoChain.wmv.avi">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555750" y="1600200"/>
            <a:ext cx="6034088" cy="4525963"/>
          </a:xfrm>
        </p:spPr>
      </p:pic>
    </p:spTree>
    <p:extLst>
      <p:ext uri="{BB962C8B-B14F-4D97-AF65-F5344CB8AC3E}">
        <p14:creationId xmlns:p14="http://schemas.microsoft.com/office/powerpoint/2010/main" val="37749917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Example Code for </a:t>
            </a:r>
            <a:r>
              <a:rPr lang="en-US" sz="3200" dirty="0"/>
              <a:t>Payne-</a:t>
            </a:r>
            <a:r>
              <a:rPr lang="en-US" sz="3200" dirty="0" err="1"/>
              <a:t>Whitham</a:t>
            </a:r>
            <a:r>
              <a:rPr lang="en-US" sz="3200" dirty="0"/>
              <a:t> Model III</a:t>
            </a:r>
            <a:r>
              <a:rPr lang="en-US" sz="3200" dirty="0" smtClean="0"/>
              <a:t> </a:t>
            </a:r>
            <a:endParaRPr lang="en-US" sz="3200" dirty="0"/>
          </a:p>
        </p:txBody>
      </p:sp>
      <p:sp>
        <p:nvSpPr>
          <p:cNvPr id="3" name="Content Placeholder 2"/>
          <p:cNvSpPr>
            <a:spLocks noGrp="1"/>
          </p:cNvSpPr>
          <p:nvPr>
            <p:ph idx="1"/>
          </p:nvPr>
        </p:nvSpPr>
        <p:spPr/>
        <p:txBody>
          <a:bodyPr>
            <a:normAutofit fontScale="47500" lnSpcReduction="20000"/>
          </a:bodyPr>
          <a:lstStyle/>
          <a:p>
            <a:pPr marL="0" indent="0">
              <a:buNone/>
            </a:pPr>
            <a:r>
              <a:rPr lang="sv-SE" dirty="0">
                <a:latin typeface="Courier New" panose="02070309020205020404" pitchFamily="49" charset="0"/>
                <a:cs typeface="Courier New" panose="02070309020205020404" pitchFamily="49" charset="0"/>
              </a:rPr>
              <a:t>h = 1/60;       % delta x (mi)</a:t>
            </a:r>
          </a:p>
          <a:p>
            <a:pPr marL="0" indent="0">
              <a:buNone/>
            </a:pPr>
            <a:r>
              <a:rPr lang="en-US" dirty="0">
                <a:latin typeface="Courier New" panose="02070309020205020404" pitchFamily="49" charset="0"/>
                <a:cs typeface="Courier New" panose="02070309020205020404" pitchFamily="49" charset="0"/>
              </a:rPr>
              <a:t>k = 1/1000;        % delta t</a:t>
            </a:r>
          </a:p>
          <a:p>
            <a:pPr marL="0" indent="0">
              <a:buNone/>
            </a:pPr>
            <a:r>
              <a:rPr lang="en-US" dirty="0">
                <a:latin typeface="Courier New" panose="02070309020205020404" pitchFamily="49" charset="0"/>
                <a:cs typeface="Courier New" panose="02070309020205020404" pitchFamily="49" charset="0"/>
              </a:rPr>
              <a:t>lambda = k/h;</a:t>
            </a:r>
          </a:p>
          <a:p>
            <a:pPr marL="0" indent="0">
              <a:buNone/>
            </a:pPr>
            <a:r>
              <a:rPr lang="en-US" dirty="0">
                <a:latin typeface="Courier New" panose="02070309020205020404" pitchFamily="49" charset="0"/>
                <a:cs typeface="Courier New" panose="02070309020205020404" pitchFamily="49" charset="0"/>
              </a:rPr>
              <a:t>X = -1:h:6;      % Grid in position</a:t>
            </a:r>
          </a:p>
          <a:p>
            <a:pPr marL="0" indent="0">
              <a:buNone/>
            </a:pPr>
            <a:r>
              <a:rPr lang="en-US" dirty="0">
                <a:latin typeface="Courier New" panose="02070309020205020404" pitchFamily="49" charset="0"/>
                <a:cs typeface="Courier New" panose="02070309020205020404" pitchFamily="49" charset="0"/>
              </a:rPr>
              <a:t>T = 0:k:.02;      % Grid in time</a:t>
            </a:r>
          </a:p>
          <a:p>
            <a:pPr marL="0" indent="0">
              <a:buNone/>
            </a:pPr>
            <a:r>
              <a:rPr lang="en-US" dirty="0">
                <a:latin typeface="Courier New" panose="02070309020205020404" pitchFamily="49" charset="0"/>
                <a:cs typeface="Courier New" panose="02070309020205020404" pitchFamily="49" charset="0"/>
              </a:rPr>
              <a:t>N = </a:t>
            </a:r>
            <a:r>
              <a:rPr lang="en-US" dirty="0" err="1">
                <a:latin typeface="Courier New" panose="02070309020205020404" pitchFamily="49" charset="0"/>
                <a:cs typeface="Courier New" panose="02070309020205020404" pitchFamily="49" charset="0"/>
              </a:rPr>
              <a:t>numel</a:t>
            </a:r>
            <a:r>
              <a:rPr lang="en-US" dirty="0">
                <a:latin typeface="Courier New" panose="02070309020205020404" pitchFamily="49" charset="0"/>
                <a:cs typeface="Courier New" panose="02070309020205020404" pitchFamily="49" charset="0"/>
              </a:rPr>
              <a:t>(T);</a:t>
            </a:r>
          </a:p>
          <a:p>
            <a:pPr marL="0" indent="0">
              <a:buNone/>
            </a:pPr>
            <a:r>
              <a:rPr lang="en-US" dirty="0">
                <a:latin typeface="Courier New" panose="02070309020205020404" pitchFamily="49" charset="0"/>
                <a:cs typeface="Courier New" panose="02070309020205020404" pitchFamily="49" charset="0"/>
              </a:rPr>
              <a:t>M = </a:t>
            </a:r>
            <a:r>
              <a:rPr lang="en-US" dirty="0" err="1">
                <a:latin typeface="Courier New" panose="02070309020205020404" pitchFamily="49" charset="0"/>
                <a:cs typeface="Courier New" panose="02070309020205020404" pitchFamily="49" charset="0"/>
              </a:rPr>
              <a:t>numel</a:t>
            </a:r>
            <a:r>
              <a:rPr lang="en-US" dirty="0">
                <a:latin typeface="Courier New" panose="02070309020205020404" pitchFamily="49" charset="0"/>
                <a:cs typeface="Courier New" panose="02070309020205020404" pitchFamily="49" charset="0"/>
              </a:rPr>
              <a:t>(X);</a:t>
            </a:r>
          </a:p>
          <a:p>
            <a:pPr marL="0" indent="0">
              <a:buNone/>
            </a:pPr>
            <a:r>
              <a:rPr lang="en-US" dirty="0">
                <a:latin typeface="Courier New" panose="02070309020205020404" pitchFamily="49" charset="0"/>
                <a:cs typeface="Courier New" panose="02070309020205020404" pitchFamily="49" charset="0"/>
              </a:rPr>
              <a:t>v = </a:t>
            </a:r>
            <a:r>
              <a:rPr lang="en-US" dirty="0" err="1">
                <a:latin typeface="Courier New" panose="02070309020205020404" pitchFamily="49" charset="0"/>
                <a:cs typeface="Courier New" panose="02070309020205020404" pitchFamily="49" charset="0"/>
              </a:rPr>
              <a:t>zeros</a:t>
            </a:r>
            <a:r>
              <a:rPr lang="en-US" dirty="0">
                <a:latin typeface="Courier New" panose="02070309020205020404" pitchFamily="49" charset="0"/>
                <a:cs typeface="Courier New" panose="02070309020205020404" pitchFamily="49" charset="0"/>
              </a:rPr>
              <a:t>(N, M);    % Traffic Speed</a:t>
            </a:r>
          </a:p>
          <a:p>
            <a:pPr marL="0" indent="0">
              <a:buNone/>
            </a:pPr>
            <a:r>
              <a:rPr lang="pt-BR" dirty="0">
                <a:latin typeface="Courier New" panose="02070309020205020404" pitchFamily="49" charset="0"/>
                <a:cs typeface="Courier New" panose="02070309020205020404" pitchFamily="49" charset="0"/>
              </a:rPr>
              <a:t>p = zeros(N, M);    % Traffic Density</a:t>
            </a:r>
          </a:p>
          <a:p>
            <a:pPr marL="0" indent="0">
              <a:buNone/>
            </a:pPr>
            <a:r>
              <a:rPr lang="en-US" dirty="0" err="1">
                <a:latin typeface="Courier New" panose="02070309020205020404" pitchFamily="49" charset="0"/>
                <a:cs typeface="Courier New" panose="02070309020205020404" pitchFamily="49" charset="0"/>
              </a:rPr>
              <a:t>Vmax</a:t>
            </a:r>
            <a:r>
              <a:rPr lang="en-US" dirty="0">
                <a:latin typeface="Courier New" panose="02070309020205020404" pitchFamily="49" charset="0"/>
                <a:cs typeface="Courier New" panose="02070309020205020404" pitchFamily="49" charset="0"/>
              </a:rPr>
              <a:t> = 55;      % mi/</a:t>
            </a:r>
            <a:r>
              <a:rPr lang="en-US" dirty="0" err="1">
                <a:latin typeface="Courier New" panose="02070309020205020404" pitchFamily="49" charset="0"/>
                <a:cs typeface="Courier New" panose="02070309020205020404" pitchFamily="49" charset="0"/>
              </a:rPr>
              <a:t>hr</a:t>
            </a:r>
            <a:r>
              <a:rPr lang="en-US" dirty="0">
                <a:latin typeface="Courier New" panose="02070309020205020404" pitchFamily="49" charset="0"/>
                <a:cs typeface="Courier New" panose="02070309020205020404" pitchFamily="49" charset="0"/>
              </a:rPr>
              <a:t> - Driver's desired speed on empty road</a:t>
            </a:r>
          </a:p>
          <a:p>
            <a:pPr marL="0" indent="0">
              <a:buNone/>
            </a:pPr>
            <a:r>
              <a:rPr lang="en-US" dirty="0" err="1">
                <a:latin typeface="Courier New" panose="02070309020205020404" pitchFamily="49" charset="0"/>
                <a:cs typeface="Courier New" panose="02070309020205020404" pitchFamily="49" charset="0"/>
              </a:rPr>
              <a:t>RHOmax</a:t>
            </a:r>
            <a:r>
              <a:rPr lang="en-US" dirty="0">
                <a:latin typeface="Courier New" panose="02070309020205020404" pitchFamily="49" charset="0"/>
                <a:cs typeface="Courier New" panose="02070309020205020404" pitchFamily="49" charset="0"/>
              </a:rPr>
              <a:t> = 227;   % </a:t>
            </a:r>
            <a:r>
              <a:rPr lang="en-US" dirty="0" err="1">
                <a:latin typeface="Courier New" panose="02070309020205020404" pitchFamily="49" charset="0"/>
                <a:cs typeface="Courier New" panose="02070309020205020404" pitchFamily="49" charset="0"/>
              </a:rPr>
              <a:t>veh</a:t>
            </a:r>
            <a:r>
              <a:rPr lang="en-US" dirty="0">
                <a:latin typeface="Courier New" panose="02070309020205020404" pitchFamily="49" charset="0"/>
                <a:cs typeface="Courier New" panose="02070309020205020404" pitchFamily="49" charset="0"/>
              </a:rPr>
              <a:t>/mi  - this may have to be </a:t>
            </a:r>
            <a:r>
              <a:rPr lang="en-US" dirty="0" err="1">
                <a:latin typeface="Courier New" panose="02070309020205020404" pitchFamily="49" charset="0"/>
                <a:cs typeface="Courier New" panose="02070309020205020404" pitchFamily="49" charset="0"/>
              </a:rPr>
              <a:t>multipled</a:t>
            </a:r>
            <a:r>
              <a:rPr lang="en-US" dirty="0">
                <a:latin typeface="Courier New" panose="02070309020205020404" pitchFamily="49" charset="0"/>
                <a:cs typeface="Courier New" panose="02070309020205020404" pitchFamily="49" charset="0"/>
              </a:rPr>
              <a:t> by h.</a:t>
            </a:r>
          </a:p>
          <a:p>
            <a:pPr marL="0" indent="0">
              <a:buNone/>
            </a:pPr>
            <a:r>
              <a:rPr lang="en-US" dirty="0">
                <a:latin typeface="Courier New" panose="02070309020205020404" pitchFamily="49" charset="0"/>
                <a:cs typeface="Courier New" panose="02070309020205020404" pitchFamily="49" charset="0"/>
              </a:rPr>
              <a:t>a = 1;</a:t>
            </a:r>
          </a:p>
          <a:p>
            <a:pPr marL="0" indent="0">
              <a:buNone/>
            </a:pPr>
            <a:r>
              <a:rPr lang="en-US" dirty="0">
                <a:latin typeface="Courier New" panose="02070309020205020404" pitchFamily="49" charset="0"/>
                <a:cs typeface="Courier New" panose="02070309020205020404" pitchFamily="49" charset="0"/>
              </a:rPr>
              <a:t>gamma = 2;</a:t>
            </a:r>
          </a:p>
          <a:p>
            <a:pPr marL="0" indent="0">
              <a:buNone/>
            </a:pPr>
            <a:r>
              <a:rPr lang="en-US" dirty="0">
                <a:latin typeface="Courier New" panose="02070309020205020404" pitchFamily="49" charset="0"/>
                <a:cs typeface="Courier New" panose="02070309020205020404" pitchFamily="49" charset="0"/>
              </a:rPr>
              <a:t>F = </a:t>
            </a:r>
            <a:r>
              <a:rPr lang="en-US" dirty="0" err="1">
                <a:latin typeface="Courier New" panose="02070309020205020404" pitchFamily="49" charset="0"/>
                <a:cs typeface="Courier New" panose="02070309020205020404" pitchFamily="49" charset="0"/>
              </a:rPr>
              <a:t>zeros</a:t>
            </a:r>
            <a:r>
              <a:rPr lang="en-US" dirty="0">
                <a:latin typeface="Courier New" panose="02070309020205020404" pitchFamily="49" charset="0"/>
                <a:cs typeface="Courier New" panose="02070309020205020404" pitchFamily="49" charset="0"/>
              </a:rPr>
              <a:t>(2*M,1);</a:t>
            </a:r>
          </a:p>
          <a:p>
            <a:pPr marL="0" indent="0">
              <a:buNone/>
            </a:pPr>
            <a:r>
              <a:rPr lang="en-US" dirty="0">
                <a:latin typeface="Courier New" panose="02070309020205020404" pitchFamily="49" charset="0"/>
                <a:cs typeface="Courier New" panose="02070309020205020404" pitchFamily="49" charset="0"/>
              </a:rPr>
              <a:t>J = </a:t>
            </a:r>
            <a:r>
              <a:rPr lang="en-US" dirty="0" err="1">
                <a:latin typeface="Courier New" panose="02070309020205020404" pitchFamily="49" charset="0"/>
                <a:cs typeface="Courier New" panose="02070309020205020404" pitchFamily="49" charset="0"/>
              </a:rPr>
              <a:t>zeros</a:t>
            </a:r>
            <a:r>
              <a:rPr lang="en-US" dirty="0">
                <a:latin typeface="Courier New" panose="02070309020205020404" pitchFamily="49" charset="0"/>
                <a:cs typeface="Courier New" panose="02070309020205020404" pitchFamily="49" charset="0"/>
              </a:rPr>
              <a:t>(2*M);</a:t>
            </a:r>
          </a:p>
          <a:p>
            <a:pPr marL="0" indent="0">
              <a:buNone/>
            </a:pPr>
            <a:r>
              <a:rPr lang="en-US" dirty="0">
                <a:latin typeface="Courier New" panose="02070309020205020404" pitchFamily="49" charset="0"/>
                <a:cs typeface="Courier New" panose="02070309020205020404" pitchFamily="49" charset="0"/>
              </a:rPr>
              <a:t>x = </a:t>
            </a:r>
            <a:r>
              <a:rPr lang="en-US" dirty="0" err="1">
                <a:latin typeface="Courier New" panose="02070309020205020404" pitchFamily="49" charset="0"/>
                <a:cs typeface="Courier New" panose="02070309020205020404" pitchFamily="49" charset="0"/>
              </a:rPr>
              <a:t>zeros</a:t>
            </a:r>
            <a:r>
              <a:rPr lang="en-US" dirty="0">
                <a:latin typeface="Courier New" panose="02070309020205020404" pitchFamily="49" charset="0"/>
                <a:cs typeface="Courier New" panose="02070309020205020404" pitchFamily="49" charset="0"/>
              </a:rPr>
              <a:t>(2*M,1);</a:t>
            </a:r>
          </a:p>
          <a:p>
            <a:pPr marL="0" indent="0">
              <a:buNone/>
            </a:pPr>
            <a:r>
              <a:rPr lang="en-US" dirty="0">
                <a:latin typeface="Courier New" panose="02070309020205020404" pitchFamily="49" charset="0"/>
                <a:cs typeface="Courier New" panose="02070309020205020404" pitchFamily="49" charset="0"/>
              </a:rPr>
              <a:t>epsilon = 1e-6;</a:t>
            </a:r>
          </a:p>
          <a:p>
            <a:pPr marL="0" indent="0">
              <a:buNone/>
            </a:pP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9752452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Code for Payne-</a:t>
            </a:r>
            <a:r>
              <a:rPr lang="en-US" dirty="0" err="1"/>
              <a:t>Whitham</a:t>
            </a:r>
            <a:r>
              <a:rPr lang="en-US" dirty="0"/>
              <a:t> Model III </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latin typeface="Courier New" panose="02070309020205020404" pitchFamily="49" charset="0"/>
                <a:cs typeface="Courier New" panose="02070309020205020404" pitchFamily="49" charset="0"/>
              </a:rPr>
              <a:t>% This is to compute the 2nd time step:</a:t>
            </a:r>
          </a:p>
          <a:p>
            <a:pPr marL="0" indent="0">
              <a:buNone/>
            </a:pPr>
            <a:r>
              <a:rPr lang="en-US" dirty="0">
                <a:latin typeface="Courier New" panose="02070309020205020404" pitchFamily="49" charset="0"/>
                <a:cs typeface="Courier New" panose="02070309020205020404" pitchFamily="49" charset="0"/>
              </a:rPr>
              <a:t>n = 1;</a:t>
            </a:r>
          </a:p>
          <a:p>
            <a:pPr marL="0" indent="0">
              <a:buNone/>
            </a:pPr>
            <a:r>
              <a:rPr lang="en-US" dirty="0">
                <a:latin typeface="Courier New" panose="02070309020205020404" pitchFamily="49" charset="0"/>
                <a:cs typeface="Courier New" panose="02070309020205020404" pitchFamily="49" charset="0"/>
              </a:rPr>
              <a:t> </a:t>
            </a:r>
          </a:p>
          <a:p>
            <a:pPr marL="0" indent="0">
              <a:buNone/>
            </a:pPr>
            <a:r>
              <a:rPr lang="en-US" dirty="0">
                <a:latin typeface="Courier New" panose="02070309020205020404" pitchFamily="49" charset="0"/>
                <a:cs typeface="Courier New" panose="02070309020205020404" pitchFamily="49" charset="0"/>
              </a:rPr>
              <a:t>% Initial guess for p(n+1,:) and v(n+1,:)</a:t>
            </a:r>
          </a:p>
          <a:p>
            <a:pPr marL="0" indent="0">
              <a:buNone/>
            </a:pPr>
            <a:r>
              <a:rPr lang="en-US" dirty="0">
                <a:latin typeface="Courier New" panose="02070309020205020404" pitchFamily="49" charset="0"/>
                <a:cs typeface="Courier New" panose="02070309020205020404" pitchFamily="49" charset="0"/>
              </a:rPr>
              <a:t>x(1:M)     = p(n,:);</a:t>
            </a:r>
          </a:p>
          <a:p>
            <a:pPr marL="0" indent="0">
              <a:buNone/>
            </a:pPr>
            <a:r>
              <a:rPr lang="en-US" dirty="0">
                <a:latin typeface="Courier New" panose="02070309020205020404" pitchFamily="49" charset="0"/>
                <a:cs typeface="Courier New" panose="02070309020205020404" pitchFamily="49" charset="0"/>
              </a:rPr>
              <a:t>x(M+1:2*M) = v(n,:);</a:t>
            </a:r>
          </a:p>
          <a:p>
            <a:pPr marL="0" indent="0">
              <a:buNone/>
            </a:pPr>
            <a:r>
              <a:rPr lang="en-US" dirty="0">
                <a:latin typeface="Courier New" panose="02070309020205020404" pitchFamily="49" charset="0"/>
                <a:cs typeface="Courier New" panose="02070309020205020404" pitchFamily="49" charset="0"/>
              </a:rPr>
              <a:t> </a:t>
            </a:r>
          </a:p>
          <a:p>
            <a:pPr marL="0" indent="0">
              <a:buNone/>
            </a:pPr>
            <a:r>
              <a:rPr lang="en-US" dirty="0">
                <a:latin typeface="Courier New" panose="02070309020205020404" pitchFamily="49" charset="0"/>
                <a:cs typeface="Courier New" panose="02070309020205020404" pitchFamily="49" charset="0"/>
              </a:rPr>
              <a:t>dx = 1 + norm(x);</a:t>
            </a:r>
          </a:p>
          <a:p>
            <a:pPr marL="0" indent="0">
              <a:buNone/>
            </a:pPr>
            <a:r>
              <a:rPr lang="en-US" dirty="0">
                <a:latin typeface="Courier New" panose="02070309020205020404" pitchFamily="49" charset="0"/>
                <a:cs typeface="Courier New" panose="02070309020205020404" pitchFamily="49" charset="0"/>
              </a:rPr>
              <a:t>error = epsilon * norm(x);</a:t>
            </a:r>
          </a:p>
          <a:p>
            <a:pPr marL="0" indent="0">
              <a:buNone/>
            </a:pPr>
            <a:r>
              <a:rPr lang="en-US" dirty="0">
                <a:latin typeface="Courier New" panose="02070309020205020404" pitchFamily="49" charset="0"/>
                <a:cs typeface="Courier New" panose="02070309020205020404" pitchFamily="49" charset="0"/>
              </a:rPr>
              <a:t>iteration = 0;</a:t>
            </a:r>
          </a:p>
          <a:p>
            <a:pPr marL="0" indent="0">
              <a:buNone/>
            </a:pPr>
            <a:r>
              <a:rPr lang="en-US" dirty="0">
                <a:latin typeface="Courier New" panose="02070309020205020404" pitchFamily="49" charset="0"/>
                <a:cs typeface="Courier New" panose="02070309020205020404" pitchFamily="49" charset="0"/>
              </a:rPr>
              <a:t>while norm(dx) &gt; error</a:t>
            </a:r>
          </a:p>
          <a:p>
            <a:pPr marL="0" indent="0">
              <a:buNone/>
            </a:pPr>
            <a:r>
              <a:rPr lang="en-US" dirty="0">
                <a:latin typeface="Courier New" panose="02070309020205020404" pitchFamily="49" charset="0"/>
                <a:cs typeface="Courier New" panose="02070309020205020404" pitchFamily="49" charset="0"/>
              </a:rPr>
              <a:t>    p(n+1,:) = x(1:M);</a:t>
            </a:r>
          </a:p>
          <a:p>
            <a:pPr marL="0" indent="0">
              <a:buNone/>
            </a:pPr>
            <a:r>
              <a:rPr lang="en-US" dirty="0">
                <a:latin typeface="Courier New" panose="02070309020205020404" pitchFamily="49" charset="0"/>
                <a:cs typeface="Courier New" panose="02070309020205020404" pitchFamily="49" charset="0"/>
              </a:rPr>
              <a:t>    v(n+1,:) = x(M+1:2*M);</a:t>
            </a:r>
          </a:p>
          <a:p>
            <a:pPr marL="0" indent="0">
              <a:buNone/>
            </a:pPr>
            <a:endParaRPr lang="en-US" dirty="0"/>
          </a:p>
        </p:txBody>
      </p:sp>
    </p:spTree>
    <p:extLst>
      <p:ext uri="{BB962C8B-B14F-4D97-AF65-F5344CB8AC3E}">
        <p14:creationId xmlns:p14="http://schemas.microsoft.com/office/powerpoint/2010/main" val="18734187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Code for Payne-</a:t>
            </a:r>
            <a:r>
              <a:rPr lang="en-US" dirty="0" err="1"/>
              <a:t>Whitham</a:t>
            </a:r>
            <a:r>
              <a:rPr lang="en-US" dirty="0"/>
              <a:t> Model III </a:t>
            </a:r>
          </a:p>
        </p:txBody>
      </p:sp>
      <p:sp>
        <p:nvSpPr>
          <p:cNvPr id="3" name="Content Placeholder 2"/>
          <p:cNvSpPr>
            <a:spLocks noGrp="1"/>
          </p:cNvSpPr>
          <p:nvPr>
            <p:ph idx="1"/>
          </p:nvPr>
        </p:nvSpPr>
        <p:spPr/>
        <p:txBody>
          <a:bodyPr>
            <a:normAutofit fontScale="32500" lnSpcReduction="20000"/>
          </a:bodyPr>
          <a:lstStyle/>
          <a:p>
            <a:pPr marL="0" indent="0">
              <a:buNone/>
            </a:pPr>
            <a:r>
              <a:rPr lang="en-US" sz="3400" dirty="0">
                <a:latin typeface="Courier New" panose="02070309020205020404" pitchFamily="49" charset="0"/>
                <a:cs typeface="Courier New" panose="02070309020205020404" pitchFamily="49" charset="0"/>
              </a:rPr>
              <a:t>% Build the function vector</a:t>
            </a:r>
          </a:p>
          <a:p>
            <a:pPr marL="0" indent="0">
              <a:buNone/>
            </a:pPr>
            <a:r>
              <a:rPr lang="en-US" sz="3400" dirty="0">
                <a:latin typeface="Courier New" panose="02070309020205020404" pitchFamily="49" charset="0"/>
                <a:cs typeface="Courier New" panose="02070309020205020404" pitchFamily="49" charset="0"/>
              </a:rPr>
              <a:t>    F(1) = p(n,1); % Some boundary condition maybe w(n,1)</a:t>
            </a:r>
          </a:p>
          <a:p>
            <a:pPr marL="0" indent="0">
              <a:buNone/>
            </a:pPr>
            <a:r>
              <a:rPr lang="en-US" sz="3400" dirty="0">
                <a:latin typeface="Courier New" panose="02070309020205020404" pitchFamily="49" charset="0"/>
                <a:cs typeface="Courier New" panose="02070309020205020404" pitchFamily="49" charset="0"/>
              </a:rPr>
              <a:t>    for m = 2:M-1</a:t>
            </a:r>
          </a:p>
          <a:p>
            <a:pPr marL="0" indent="0">
              <a:buNone/>
            </a:pPr>
            <a:r>
              <a:rPr lang="pt-BR" sz="3400" dirty="0">
                <a:latin typeface="Courier New" panose="02070309020205020404" pitchFamily="49" charset="0"/>
                <a:cs typeface="Courier New" panose="02070309020205020404" pitchFamily="49" charset="0"/>
              </a:rPr>
              <a:t>        F(m) = -1/4*lambda*v(n+1,m)*p(n+1,m-1) + p(n+1,m) - 1/4*lambda*v(n+1,m-1)*p(n+1,m) ...</a:t>
            </a:r>
          </a:p>
          <a:p>
            <a:pPr marL="0" indent="0">
              <a:buNone/>
            </a:pPr>
            <a:r>
              <a:rPr lang="en-US" sz="3400" dirty="0">
                <a:latin typeface="Courier New" panose="02070309020205020404" pitchFamily="49" charset="0"/>
                <a:cs typeface="Courier New" panose="02070309020205020404" pitchFamily="49" charset="0"/>
              </a:rPr>
              <a:t>            + 1/4*lambda*v(n+1,m+1)*p(n+1,m) + 1/4*lambda*v(n+1,m)*p(n+1,m+1) ...</a:t>
            </a:r>
          </a:p>
          <a:p>
            <a:pPr marL="0" indent="0">
              <a:buNone/>
            </a:pPr>
            <a:r>
              <a:rPr lang="en-US" sz="3400" dirty="0">
                <a:latin typeface="Courier New" panose="02070309020205020404" pitchFamily="49" charset="0"/>
                <a:cs typeface="Courier New" panose="02070309020205020404" pitchFamily="49" charset="0"/>
              </a:rPr>
              <a:t>            + 1/4*lambda*v(</a:t>
            </a:r>
            <a:r>
              <a:rPr lang="en-US" sz="3400" dirty="0" err="1">
                <a:latin typeface="Courier New" panose="02070309020205020404" pitchFamily="49" charset="0"/>
                <a:cs typeface="Courier New" panose="02070309020205020404" pitchFamily="49" charset="0"/>
              </a:rPr>
              <a:t>n,m</a:t>
            </a:r>
            <a:r>
              <a:rPr lang="en-US" sz="3400" dirty="0">
                <a:latin typeface="Courier New" panose="02070309020205020404" pitchFamily="49" charset="0"/>
                <a:cs typeface="Courier New" panose="02070309020205020404" pitchFamily="49" charset="0"/>
              </a:rPr>
              <a:t>)*(p(n,m+1)-p(n,m-1)) ...</a:t>
            </a:r>
          </a:p>
          <a:p>
            <a:pPr marL="0" indent="0">
              <a:buNone/>
            </a:pPr>
            <a:r>
              <a:rPr lang="en-US" sz="3400" dirty="0">
                <a:latin typeface="Courier New" panose="02070309020205020404" pitchFamily="49" charset="0"/>
                <a:cs typeface="Courier New" panose="02070309020205020404" pitchFamily="49" charset="0"/>
              </a:rPr>
              <a:t>            + 1/4*lambda*p(</a:t>
            </a:r>
            <a:r>
              <a:rPr lang="en-US" sz="3400" dirty="0" err="1">
                <a:latin typeface="Courier New" panose="02070309020205020404" pitchFamily="49" charset="0"/>
                <a:cs typeface="Courier New" panose="02070309020205020404" pitchFamily="49" charset="0"/>
              </a:rPr>
              <a:t>n,m</a:t>
            </a:r>
            <a:r>
              <a:rPr lang="en-US" sz="3400" dirty="0">
                <a:latin typeface="Courier New" panose="02070309020205020404" pitchFamily="49" charset="0"/>
                <a:cs typeface="Courier New" panose="02070309020205020404" pitchFamily="49" charset="0"/>
              </a:rPr>
              <a:t>)*(v(n,m+1)-v(n,m-1));</a:t>
            </a:r>
          </a:p>
          <a:p>
            <a:pPr marL="0" indent="0">
              <a:buNone/>
            </a:pPr>
            <a:r>
              <a:rPr lang="en-US" sz="3400" dirty="0">
                <a:latin typeface="Courier New" panose="02070309020205020404" pitchFamily="49" charset="0"/>
                <a:cs typeface="Courier New" panose="02070309020205020404" pitchFamily="49" charset="0"/>
              </a:rPr>
              <a:t>    end</a:t>
            </a:r>
          </a:p>
          <a:p>
            <a:pPr marL="0" indent="0">
              <a:buNone/>
            </a:pPr>
            <a:r>
              <a:rPr lang="en-US" sz="3400" dirty="0">
                <a:latin typeface="Courier New" panose="02070309020205020404" pitchFamily="49" charset="0"/>
                <a:cs typeface="Courier New" panose="02070309020205020404" pitchFamily="49" charset="0"/>
              </a:rPr>
              <a:t>    F(M) = p(</a:t>
            </a:r>
            <a:r>
              <a:rPr lang="en-US" sz="3400" dirty="0" err="1">
                <a:latin typeface="Courier New" panose="02070309020205020404" pitchFamily="49" charset="0"/>
                <a:cs typeface="Courier New" panose="02070309020205020404" pitchFamily="49" charset="0"/>
              </a:rPr>
              <a:t>n,M</a:t>
            </a:r>
            <a:r>
              <a:rPr lang="en-US" sz="3400" dirty="0">
                <a:latin typeface="Courier New" panose="02070309020205020404" pitchFamily="49" charset="0"/>
                <a:cs typeface="Courier New" panose="02070309020205020404" pitchFamily="49" charset="0"/>
              </a:rPr>
              <a:t>); </a:t>
            </a:r>
            <a:r>
              <a:rPr lang="en-US" sz="3400" dirty="0" smtClean="0">
                <a:latin typeface="Courier New" panose="02070309020205020404" pitchFamily="49" charset="0"/>
                <a:cs typeface="Courier New" panose="02070309020205020404" pitchFamily="49" charset="0"/>
              </a:rPr>
              <a:t> </a:t>
            </a:r>
          </a:p>
          <a:p>
            <a:pPr marL="0" indent="0">
              <a:buNone/>
            </a:pPr>
            <a:r>
              <a:rPr lang="en-US" sz="3400" dirty="0" smtClean="0">
                <a:latin typeface="Courier New" panose="02070309020205020404" pitchFamily="49" charset="0"/>
                <a:cs typeface="Courier New" panose="02070309020205020404" pitchFamily="49" charset="0"/>
              </a:rPr>
              <a:t>    F(M+1) = v(n,1);</a:t>
            </a:r>
          </a:p>
          <a:p>
            <a:pPr marL="0" indent="0">
              <a:buNone/>
            </a:pPr>
            <a:r>
              <a:rPr lang="en-US" sz="3400" dirty="0" smtClean="0">
                <a:latin typeface="Courier New" panose="02070309020205020404" pitchFamily="49" charset="0"/>
                <a:cs typeface="Courier New" panose="02070309020205020404" pitchFamily="49" charset="0"/>
              </a:rPr>
              <a:t>    </a:t>
            </a:r>
            <a:r>
              <a:rPr lang="en-US" sz="3400" dirty="0">
                <a:latin typeface="Courier New" panose="02070309020205020404" pitchFamily="49" charset="0"/>
                <a:cs typeface="Courier New" panose="02070309020205020404" pitchFamily="49" charset="0"/>
              </a:rPr>
              <a:t>for m = 2:M-1</a:t>
            </a:r>
          </a:p>
          <a:p>
            <a:pPr marL="0" indent="0">
              <a:buNone/>
            </a:pPr>
            <a:r>
              <a:rPr lang="pt-BR" sz="3400" dirty="0">
                <a:latin typeface="Courier New" panose="02070309020205020404" pitchFamily="49" charset="0"/>
                <a:cs typeface="Courier New" panose="02070309020205020404" pitchFamily="49" charset="0"/>
              </a:rPr>
              <a:t>        F(M+m) = 2*v(n+1,m)*p(n+1,m) + 1/4*lambda*v(n+1,m)^2*p(n+1,m+1) ...</a:t>
            </a:r>
          </a:p>
          <a:p>
            <a:pPr marL="0" indent="0">
              <a:buNone/>
            </a:pPr>
            <a:r>
              <a:rPr lang="pt-BR" sz="3400" dirty="0">
                <a:latin typeface="Courier New" panose="02070309020205020404" pitchFamily="49" charset="0"/>
                <a:cs typeface="Courier New" panose="02070309020205020404" pitchFamily="49" charset="0"/>
              </a:rPr>
              <a:t>            - 1/4*lambda*v(n+1,m)^2*p(n+1,m-1) + 1/2*lambda*v(n+1,m)*v(n+1,m+1)*p(n+1,m) ...</a:t>
            </a:r>
          </a:p>
          <a:p>
            <a:pPr marL="0" indent="0">
              <a:buNone/>
            </a:pPr>
            <a:r>
              <a:rPr lang="en-US" sz="3400" dirty="0">
                <a:latin typeface="Courier New" panose="02070309020205020404" pitchFamily="49" charset="0"/>
                <a:cs typeface="Courier New" panose="02070309020205020404" pitchFamily="49" charset="0"/>
              </a:rPr>
              <a:t>            - 1/2*lambda*v(n+1,m)*v(n+1,m-1)*p(n+1,m) ...</a:t>
            </a:r>
          </a:p>
          <a:p>
            <a:pPr marL="0" indent="0">
              <a:buNone/>
            </a:pPr>
            <a:r>
              <a:rPr lang="en-US" sz="3400" dirty="0">
                <a:latin typeface="Courier New" panose="02070309020205020404" pitchFamily="49" charset="0"/>
                <a:cs typeface="Courier New" panose="02070309020205020404" pitchFamily="49" charset="0"/>
              </a:rPr>
              <a:t>            + 1/4*a*lambda*gamma*p(n+1,m)^(gamma-1)*p(n+1,m+1) ...</a:t>
            </a:r>
          </a:p>
          <a:p>
            <a:pPr marL="0" indent="0">
              <a:buNone/>
            </a:pPr>
            <a:r>
              <a:rPr lang="en-US" sz="3400" dirty="0">
                <a:latin typeface="Courier New" panose="02070309020205020404" pitchFamily="49" charset="0"/>
                <a:cs typeface="Courier New" panose="02070309020205020404" pitchFamily="49" charset="0"/>
              </a:rPr>
              <a:t>            - 1/4*a*lambda*gamma*p(n+1,m)^(gamma-1)*p(n+1,m-1) ...</a:t>
            </a:r>
          </a:p>
          <a:p>
            <a:pPr marL="0" indent="0">
              <a:buNone/>
            </a:pPr>
            <a:r>
              <a:rPr lang="pt-BR" sz="3400" dirty="0">
                <a:latin typeface="Courier New" panose="02070309020205020404" pitchFamily="49" charset="0"/>
                <a:cs typeface="Courier New" panose="02070309020205020404" pitchFamily="49" charset="0"/>
              </a:rPr>
              <a:t>            - 2*v(n,m)*p(n,m) + 1/4*lambda*v(n,m)^2*(p(n,m+1)-p(n,m-1))...</a:t>
            </a:r>
          </a:p>
          <a:p>
            <a:pPr marL="0" indent="0">
              <a:buNone/>
            </a:pPr>
            <a:r>
              <a:rPr lang="en-US" sz="3400" dirty="0">
                <a:latin typeface="Courier New" panose="02070309020205020404" pitchFamily="49" charset="0"/>
                <a:cs typeface="Courier New" panose="02070309020205020404" pitchFamily="49" charset="0"/>
              </a:rPr>
              <a:t>            + 1/2*lambda*v(</a:t>
            </a:r>
            <a:r>
              <a:rPr lang="en-US" sz="3400" dirty="0" err="1">
                <a:latin typeface="Courier New" panose="02070309020205020404" pitchFamily="49" charset="0"/>
                <a:cs typeface="Courier New" panose="02070309020205020404" pitchFamily="49" charset="0"/>
              </a:rPr>
              <a:t>n,m</a:t>
            </a:r>
            <a:r>
              <a:rPr lang="en-US" sz="3400" dirty="0">
                <a:latin typeface="Courier New" panose="02070309020205020404" pitchFamily="49" charset="0"/>
                <a:cs typeface="Courier New" panose="02070309020205020404" pitchFamily="49" charset="0"/>
              </a:rPr>
              <a:t>)*p(</a:t>
            </a:r>
            <a:r>
              <a:rPr lang="en-US" sz="3400" dirty="0" err="1">
                <a:latin typeface="Courier New" panose="02070309020205020404" pitchFamily="49" charset="0"/>
                <a:cs typeface="Courier New" panose="02070309020205020404" pitchFamily="49" charset="0"/>
              </a:rPr>
              <a:t>n,m</a:t>
            </a:r>
            <a:r>
              <a:rPr lang="en-US" sz="3400" dirty="0">
                <a:latin typeface="Courier New" panose="02070309020205020404" pitchFamily="49" charset="0"/>
                <a:cs typeface="Courier New" panose="02070309020205020404" pitchFamily="49" charset="0"/>
              </a:rPr>
              <a:t>)*(v(n,m+1)-v(n,m+1))...</a:t>
            </a:r>
          </a:p>
          <a:p>
            <a:pPr marL="0" indent="0">
              <a:buNone/>
            </a:pPr>
            <a:r>
              <a:rPr lang="en-US" sz="3400" dirty="0">
                <a:latin typeface="Courier New" panose="02070309020205020404" pitchFamily="49" charset="0"/>
                <a:cs typeface="Courier New" panose="02070309020205020404" pitchFamily="49" charset="0"/>
              </a:rPr>
              <a:t>            + 1/4*a*lambda*gamma*p(</a:t>
            </a:r>
            <a:r>
              <a:rPr lang="en-US" sz="3400" dirty="0" err="1">
                <a:latin typeface="Courier New" panose="02070309020205020404" pitchFamily="49" charset="0"/>
                <a:cs typeface="Courier New" panose="02070309020205020404" pitchFamily="49" charset="0"/>
              </a:rPr>
              <a:t>n,m</a:t>
            </a:r>
            <a:r>
              <a:rPr lang="en-US" sz="3400" dirty="0">
                <a:latin typeface="Courier New" panose="02070309020205020404" pitchFamily="49" charset="0"/>
                <a:cs typeface="Courier New" panose="02070309020205020404" pitchFamily="49" charset="0"/>
              </a:rPr>
              <a:t>)^(gamma-1)*(p(n,m+1)-p(n,m-1));</a:t>
            </a:r>
          </a:p>
          <a:p>
            <a:pPr marL="0" indent="0">
              <a:buNone/>
            </a:pPr>
            <a:r>
              <a:rPr lang="en-US" sz="3400" dirty="0">
                <a:latin typeface="Courier New" panose="02070309020205020404" pitchFamily="49" charset="0"/>
                <a:cs typeface="Courier New" panose="02070309020205020404" pitchFamily="49" charset="0"/>
              </a:rPr>
              <a:t>    end</a:t>
            </a:r>
          </a:p>
          <a:p>
            <a:pPr marL="0" indent="0">
              <a:buNone/>
            </a:pPr>
            <a:r>
              <a:rPr lang="en-US" sz="3400" dirty="0">
                <a:latin typeface="Courier New" panose="02070309020205020404" pitchFamily="49" charset="0"/>
                <a:cs typeface="Courier New" panose="02070309020205020404" pitchFamily="49" charset="0"/>
              </a:rPr>
              <a:t>    F(2*M) = v(</a:t>
            </a:r>
            <a:r>
              <a:rPr lang="en-US" sz="3400" dirty="0" err="1">
                <a:latin typeface="Courier New" panose="02070309020205020404" pitchFamily="49" charset="0"/>
                <a:cs typeface="Courier New" panose="02070309020205020404" pitchFamily="49" charset="0"/>
              </a:rPr>
              <a:t>n,M</a:t>
            </a:r>
            <a:r>
              <a:rPr lang="en-US" sz="3400" dirty="0">
                <a:latin typeface="Courier New" panose="02070309020205020404" pitchFamily="49" charset="0"/>
                <a:cs typeface="Courier New" panose="02070309020205020404" pitchFamily="49" charset="0"/>
              </a:rPr>
              <a:t>);</a:t>
            </a:r>
          </a:p>
          <a:p>
            <a:pPr marL="0" indent="0">
              <a:buNone/>
            </a:pPr>
            <a:endParaRPr lang="en-US" dirty="0"/>
          </a:p>
        </p:txBody>
      </p:sp>
    </p:spTree>
    <p:extLst>
      <p:ext uri="{BB962C8B-B14F-4D97-AF65-F5344CB8AC3E}">
        <p14:creationId xmlns:p14="http://schemas.microsoft.com/office/powerpoint/2010/main" val="19355933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Code for Payne-</a:t>
            </a:r>
            <a:r>
              <a:rPr lang="en-US" dirty="0" err="1"/>
              <a:t>Whitham</a:t>
            </a:r>
            <a:r>
              <a:rPr lang="en-US" dirty="0"/>
              <a:t> Model III </a:t>
            </a:r>
          </a:p>
        </p:txBody>
      </p:sp>
      <p:sp>
        <p:nvSpPr>
          <p:cNvPr id="3" name="Content Placeholder 2"/>
          <p:cNvSpPr>
            <a:spLocks noGrp="1"/>
          </p:cNvSpPr>
          <p:nvPr>
            <p:ph idx="1"/>
          </p:nvPr>
        </p:nvSpPr>
        <p:spPr/>
        <p:txBody>
          <a:bodyPr>
            <a:normAutofit fontScale="32500" lnSpcReduction="20000"/>
          </a:bodyPr>
          <a:lstStyle/>
          <a:p>
            <a:pPr marL="0" indent="0">
              <a:buNone/>
            </a:pPr>
            <a:r>
              <a:rPr lang="en-US" dirty="0">
                <a:latin typeface="Courier New" panose="02070309020205020404" pitchFamily="49" charset="0"/>
                <a:cs typeface="Courier New" panose="02070309020205020404" pitchFamily="49" charset="0"/>
              </a:rPr>
              <a:t>% Build the </a:t>
            </a:r>
            <a:r>
              <a:rPr lang="en-US" dirty="0" err="1">
                <a:latin typeface="Courier New" panose="02070309020205020404" pitchFamily="49" charset="0"/>
                <a:cs typeface="Courier New" panose="02070309020205020404" pitchFamily="49" charset="0"/>
              </a:rPr>
              <a:t>Jacobian</a:t>
            </a:r>
            <a:endParaRPr lang="en-US"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    for m = 2:M-1</a:t>
            </a:r>
          </a:p>
          <a:p>
            <a:pPr marL="0" indent="0">
              <a:buNone/>
            </a:pPr>
            <a:r>
              <a:rPr lang="en-US" dirty="0">
                <a:latin typeface="Courier New" panose="02070309020205020404" pitchFamily="49" charset="0"/>
                <a:cs typeface="Courier New" panose="02070309020205020404" pitchFamily="49" charset="0"/>
              </a:rPr>
              <a:t>        J(m,m-1) = -1/4*lambda*v(n+1,m);</a:t>
            </a:r>
          </a:p>
          <a:p>
            <a:pPr marL="0" indent="0">
              <a:buNone/>
            </a:pPr>
            <a:r>
              <a:rPr lang="en-US" dirty="0">
                <a:latin typeface="Courier New" panose="02070309020205020404" pitchFamily="49" charset="0"/>
                <a:cs typeface="Courier New" panose="02070309020205020404" pitchFamily="49" charset="0"/>
              </a:rPr>
              <a:t>        J(</a:t>
            </a:r>
            <a:r>
              <a:rPr lang="en-US" dirty="0" err="1">
                <a:latin typeface="Courier New" panose="02070309020205020404" pitchFamily="49" charset="0"/>
                <a:cs typeface="Courier New" panose="02070309020205020404" pitchFamily="49" charset="0"/>
              </a:rPr>
              <a:t>m,m</a:t>
            </a:r>
            <a:r>
              <a:rPr lang="en-US" dirty="0">
                <a:latin typeface="Courier New" panose="02070309020205020404" pitchFamily="49" charset="0"/>
                <a:cs typeface="Courier New" panose="02070309020205020404" pitchFamily="49" charset="0"/>
              </a:rPr>
              <a:t>) = 1 - 1/4*lambda*v(n+1,m-1) + 1/4*lambda*v(n+1,m+1);</a:t>
            </a:r>
          </a:p>
          <a:p>
            <a:pPr marL="0" indent="0">
              <a:buNone/>
            </a:pPr>
            <a:r>
              <a:rPr lang="en-US" dirty="0">
                <a:latin typeface="Courier New" panose="02070309020205020404" pitchFamily="49" charset="0"/>
                <a:cs typeface="Courier New" panose="02070309020205020404" pitchFamily="49" charset="0"/>
              </a:rPr>
              <a:t>        J(m,m+1) = 1/4*lambda*v(n+1,m);</a:t>
            </a:r>
          </a:p>
          <a:p>
            <a:pPr marL="0" indent="0">
              <a:buNone/>
            </a:pPr>
            <a:r>
              <a:rPr lang="en-US" dirty="0">
                <a:latin typeface="Courier New" panose="02070309020205020404" pitchFamily="49" charset="0"/>
                <a:cs typeface="Courier New" panose="02070309020205020404" pitchFamily="49" charset="0"/>
              </a:rPr>
              <a:t>        </a:t>
            </a:r>
          </a:p>
          <a:p>
            <a:pPr marL="0" indent="0">
              <a:buNone/>
            </a:pPr>
            <a:r>
              <a:rPr lang="en-US" dirty="0">
                <a:latin typeface="Courier New" panose="02070309020205020404" pitchFamily="49" charset="0"/>
                <a:cs typeface="Courier New" panose="02070309020205020404" pitchFamily="49" charset="0"/>
              </a:rPr>
              <a:t>        J(m,M+m-1) = -1/4*lambda*p(n+1,m);</a:t>
            </a:r>
          </a:p>
          <a:p>
            <a:pPr marL="0" indent="0">
              <a:buNone/>
            </a:pPr>
            <a:r>
              <a:rPr lang="en-US" dirty="0">
                <a:latin typeface="Courier New" panose="02070309020205020404" pitchFamily="49" charset="0"/>
                <a:cs typeface="Courier New" panose="02070309020205020404" pitchFamily="49" charset="0"/>
              </a:rPr>
              <a:t>        J(</a:t>
            </a:r>
            <a:r>
              <a:rPr lang="en-US" dirty="0" err="1">
                <a:latin typeface="Courier New" panose="02070309020205020404" pitchFamily="49" charset="0"/>
                <a:cs typeface="Courier New" panose="02070309020205020404" pitchFamily="49" charset="0"/>
              </a:rPr>
              <a:t>m,M+m</a:t>
            </a:r>
            <a:r>
              <a:rPr lang="en-US" dirty="0">
                <a:latin typeface="Courier New" panose="02070309020205020404" pitchFamily="49" charset="0"/>
                <a:cs typeface="Courier New" panose="02070309020205020404" pitchFamily="49" charset="0"/>
              </a:rPr>
              <a:t>) = 1/4*lambda*p(n+1,m+1) - 1/4*lambda*p(n+1,m-1);</a:t>
            </a:r>
          </a:p>
          <a:p>
            <a:pPr marL="0" indent="0">
              <a:buNone/>
            </a:pPr>
            <a:r>
              <a:rPr lang="en-US" dirty="0">
                <a:latin typeface="Courier New" panose="02070309020205020404" pitchFamily="49" charset="0"/>
                <a:cs typeface="Courier New" panose="02070309020205020404" pitchFamily="49" charset="0"/>
              </a:rPr>
              <a:t>        J(m,M+m+1) = 1/4*lambda*p(n+1,m);</a:t>
            </a:r>
          </a:p>
          <a:p>
            <a:pPr marL="0" indent="0">
              <a:buNone/>
            </a:pPr>
            <a:r>
              <a:rPr lang="en-US" dirty="0">
                <a:latin typeface="Courier New" panose="02070309020205020404" pitchFamily="49" charset="0"/>
                <a:cs typeface="Courier New" panose="02070309020205020404" pitchFamily="49" charset="0"/>
              </a:rPr>
              <a:t>        </a:t>
            </a:r>
          </a:p>
          <a:p>
            <a:pPr marL="0" indent="0">
              <a:buNone/>
            </a:pPr>
            <a:r>
              <a:rPr lang="pt-BR" dirty="0">
                <a:latin typeface="Courier New" panose="02070309020205020404" pitchFamily="49" charset="0"/>
                <a:cs typeface="Courier New" panose="02070309020205020404" pitchFamily="49" charset="0"/>
              </a:rPr>
              <a:t>        J(M+m,m-1) = -1/4*lambda*v(n+1,m)^2 - 1/4*lambda*a*gamma*p(n+1,m)^(gamma-1);</a:t>
            </a:r>
          </a:p>
          <a:p>
            <a:pPr marL="0" indent="0">
              <a:buNone/>
            </a:pPr>
            <a:r>
              <a:rPr lang="pt-BR" dirty="0">
                <a:latin typeface="Courier New" panose="02070309020205020404" pitchFamily="49" charset="0"/>
                <a:cs typeface="Courier New" panose="02070309020205020404" pitchFamily="49" charset="0"/>
              </a:rPr>
              <a:t>        J(M+m,m) = 2*v(n+1,m) + 1/2*lambda*v(n+1,m)*v(n+1,m+1) - 1/2*lambda*v(n+1,m)*v(n+1,m-1) + 1/4*lambda*a*gamma*(gamma-1)*p(n+1,m+1)*p(n+1,m)^(gamma-2) - 1/4*lambda*a*gamma*(gamma-1)*p(n+1,m-1)*p(n+1,m)^(gamma-2);</a:t>
            </a:r>
          </a:p>
          <a:p>
            <a:pPr marL="0" indent="0">
              <a:buNone/>
            </a:pPr>
            <a:r>
              <a:rPr lang="pt-BR" dirty="0">
                <a:latin typeface="Courier New" panose="02070309020205020404" pitchFamily="49" charset="0"/>
                <a:cs typeface="Courier New" panose="02070309020205020404" pitchFamily="49" charset="0"/>
              </a:rPr>
              <a:t>        J(M+m,m+1) = 1/4*lambda*v(n+1,m)^2 + 1/4*lambda*a*gamma*p(n+1,m)^(gamma-1);</a:t>
            </a:r>
          </a:p>
          <a:p>
            <a:pPr marL="0" indent="0">
              <a:buNone/>
            </a:pPr>
            <a:r>
              <a:rPr lang="en-US" dirty="0">
                <a:latin typeface="Courier New" panose="02070309020205020404" pitchFamily="49" charset="0"/>
                <a:cs typeface="Courier New" panose="02070309020205020404" pitchFamily="49" charset="0"/>
              </a:rPr>
              <a:t>        </a:t>
            </a:r>
          </a:p>
          <a:p>
            <a:pPr marL="0" indent="0">
              <a:buNone/>
            </a:pPr>
            <a:r>
              <a:rPr lang="en-US" dirty="0">
                <a:latin typeface="Courier New" panose="02070309020205020404" pitchFamily="49" charset="0"/>
                <a:cs typeface="Courier New" panose="02070309020205020404" pitchFamily="49" charset="0"/>
              </a:rPr>
              <a:t>        J(M+m,M+m-1) = -1/2*lambda*v(n+1,m)*p(n+1,m);</a:t>
            </a:r>
          </a:p>
          <a:p>
            <a:pPr marL="0" indent="0">
              <a:buNone/>
            </a:pPr>
            <a:r>
              <a:rPr lang="pt-BR" dirty="0">
                <a:latin typeface="Courier New" panose="02070309020205020404" pitchFamily="49" charset="0"/>
                <a:cs typeface="Courier New" panose="02070309020205020404" pitchFamily="49" charset="0"/>
              </a:rPr>
              <a:t>        J(M+m,M+m) = 2*p(n+1,m) + 1/2*lambda*v(n+1,m)*p(n+1,m+1) - 1/2*lambda*v(n+1,m)*p(n+1,m-1) + 1/2*lambda*v(n+1,m+1)*p(n+1,m) - 1/2*lambda*v(n+1,m-1)*p(n+1,m);</a:t>
            </a:r>
          </a:p>
          <a:p>
            <a:pPr marL="0" indent="0">
              <a:buNone/>
            </a:pPr>
            <a:r>
              <a:rPr lang="en-US" dirty="0">
                <a:latin typeface="Courier New" panose="02070309020205020404" pitchFamily="49" charset="0"/>
                <a:cs typeface="Courier New" panose="02070309020205020404" pitchFamily="49" charset="0"/>
              </a:rPr>
              <a:t>        J(M+m,M+m+1) = 1/2*lambda*v(n+1,m)*p(n+1,m);</a:t>
            </a:r>
          </a:p>
          <a:p>
            <a:pPr marL="0" indent="0">
              <a:buNone/>
            </a:pPr>
            <a:r>
              <a:rPr lang="en-US" dirty="0">
                <a:latin typeface="Courier New" panose="02070309020205020404" pitchFamily="49" charset="0"/>
                <a:cs typeface="Courier New" panose="02070309020205020404" pitchFamily="49" charset="0"/>
              </a:rPr>
              <a:t>    end</a:t>
            </a:r>
          </a:p>
          <a:p>
            <a:pPr marL="0" indent="0">
              <a:buNone/>
            </a:pPr>
            <a:endParaRPr lang="en-US" dirty="0"/>
          </a:p>
        </p:txBody>
      </p:sp>
    </p:spTree>
    <p:extLst>
      <p:ext uri="{BB962C8B-B14F-4D97-AF65-F5344CB8AC3E}">
        <p14:creationId xmlns:p14="http://schemas.microsoft.com/office/powerpoint/2010/main" val="2841272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Lighthill</a:t>
            </a:r>
            <a:r>
              <a:rPr lang="en-US" dirty="0"/>
              <a:t>-</a:t>
            </a:r>
            <a:r>
              <a:rPr lang="en-US" dirty="0" err="1"/>
              <a:t>Whitham</a:t>
            </a:r>
            <a:r>
              <a:rPr lang="en-US" dirty="0"/>
              <a:t>-Richards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𝜌</m:t>
                    </m:r>
                    <m:r>
                      <a:rPr lang="en-US" i="1">
                        <a:latin typeface="Cambria Math" panose="02040503050406030204" pitchFamily="18" charset="0"/>
                      </a:rPr>
                      <m:t>𝑣</m:t>
                    </m:r>
                    <m:d>
                      <m:dPr>
                        <m:ctrlPr>
                          <a:rPr lang="en-US" i="1">
                            <a:latin typeface="Cambria Math" panose="02040503050406030204" pitchFamily="18" charset="0"/>
                          </a:rPr>
                        </m:ctrlPr>
                      </m:dPr>
                      <m:e>
                        <m:r>
                          <a:rPr lang="en-US" i="1">
                            <a:latin typeface="Cambria Math" panose="02040503050406030204" pitchFamily="18" charset="0"/>
                          </a:rPr>
                          <m:t>𝜌</m:t>
                        </m:r>
                      </m:e>
                    </m:d>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𝑥</m:t>
                        </m:r>
                      </m:sub>
                    </m:sSub>
                    <m:r>
                      <a:rPr lang="en-US" i="1">
                        <a:latin typeface="Cambria Math" panose="02040503050406030204" pitchFamily="18" charset="0"/>
                      </a:rPr>
                      <m:t>=0</m:t>
                    </m:r>
                  </m:oMath>
                </a14:m>
                <a:r>
                  <a:rPr lang="en-US" dirty="0" smtClean="0"/>
                  <a:t>, </a:t>
                </a:r>
                <a14:m>
                  <m:oMath xmlns:m="http://schemas.openxmlformats.org/officeDocument/2006/math">
                    <m:r>
                      <a:rPr lang="en-US" b="0" i="0" smtClean="0">
                        <a:latin typeface="Cambria Math"/>
                      </a:rPr>
                      <m:t>  </m:t>
                    </m:r>
                    <m:r>
                      <a:rPr lang="en-US" i="1">
                        <a:latin typeface="Cambria Math" panose="02040503050406030204" pitchFamily="18" charset="0"/>
                      </a:rPr>
                      <m:t>𝑣</m:t>
                    </m:r>
                    <m:d>
                      <m:dPr>
                        <m:ctrlPr>
                          <a:rPr lang="en-US" i="1">
                            <a:latin typeface="Cambria Math" panose="02040503050406030204" pitchFamily="18" charset="0"/>
                          </a:rPr>
                        </m:ctrlPr>
                      </m:dPr>
                      <m:e>
                        <m:r>
                          <a:rPr lang="en-US" i="1">
                            <a:latin typeface="Cambria Math" panose="02040503050406030204" pitchFamily="18" charset="0"/>
                          </a:rPr>
                          <m:t>𝜌</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𝑚𝑎𝑥</m:t>
                        </m:r>
                      </m:sub>
                    </m:sSub>
                    <m:r>
                      <a:rPr lang="en-US" i="1">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rPr>
                          <m:t>𝜌</m:t>
                        </m:r>
                      </m:num>
                      <m:den>
                        <m:sSub>
                          <m:sSubPr>
                            <m:ctrlPr>
                              <a:rPr lang="en-US"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𝑚𝑎𝑥</m:t>
                            </m:r>
                          </m:sub>
                        </m:sSub>
                      </m:den>
                    </m:f>
                    <m:r>
                      <a:rPr lang="en-US" i="1">
                        <a:latin typeface="Cambria Math" panose="02040503050406030204" pitchFamily="18" charset="0"/>
                      </a:rPr>
                      <m:t>)</m:t>
                    </m:r>
                  </m:oMath>
                </a14:m>
                <a:endParaRPr lang="en-US" dirty="0" smtClean="0"/>
              </a:p>
              <a:p>
                <a:pPr marL="0" indent="0">
                  <a:buNone/>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0≤</m:t>
                      </m:r>
                      <m:r>
                        <a:rPr lang="en-US" i="1">
                          <a:latin typeface="Cambria Math" panose="02040503050406030204" pitchFamily="18" charset="0"/>
                        </a:rPr>
                        <m:t>𝜌</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𝑚𝑎𝑥</m:t>
                          </m:r>
                        </m:sub>
                      </m:sSub>
                    </m:oMath>
                  </m:oMathPara>
                </a14:m>
                <a:endParaRPr lang="en-US" dirty="0" smtClean="0"/>
              </a:p>
              <a:p>
                <a:pPr marL="0" indent="0">
                  <a:buNone/>
                </a:pPr>
                <a:endParaRPr lang="en-US" dirty="0"/>
              </a:p>
              <a:p>
                <a:pPr marL="0" indent="0">
                  <a:buNone/>
                </a:pPr>
                <a:r>
                  <a:rPr lang="en-US" dirty="0" smtClean="0"/>
                  <a:t>Chain Rule:</a:t>
                </a:r>
              </a:p>
              <a:p>
                <a:pPr marL="0" indent="0">
                  <a:buNone/>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𝑡</m:t>
                          </m:r>
                        </m:sub>
                      </m:sSub>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a:rPr>
                                <m:t>𝑣</m:t>
                              </m:r>
                            </m:e>
                            <m:sub>
                              <m:r>
                                <a:rPr lang="en-US" i="1">
                                  <a:latin typeface="Cambria Math" panose="02040503050406030204" pitchFamily="18" charset="0"/>
                                </a:rPr>
                                <m:t>𝑚𝑎𝑥</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𝑚𝑎𝑥</m:t>
                                  </m:r>
                                </m:sub>
                              </m:sSub>
                              <m:r>
                                <a:rPr lang="en-US" i="1">
                                  <a:latin typeface="Cambria Math" panose="02040503050406030204" pitchFamily="18" charset="0"/>
                                </a:rPr>
                                <m:t>𝜌</m:t>
                              </m:r>
                            </m:num>
                            <m:den>
                              <m:sSub>
                                <m:sSubPr>
                                  <m:ctrlPr>
                                    <a:rPr lang="en-US"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𝑚𝑎𝑥</m:t>
                                  </m:r>
                                </m:sub>
                              </m:sSub>
                            </m:den>
                          </m:f>
                        </m:e>
                      </m:d>
                      <m:sSub>
                        <m:sSubPr>
                          <m:ctrlPr>
                            <a:rPr lang="en-US"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𝑥</m:t>
                          </m:r>
                        </m:sub>
                      </m:sSub>
                      <m:r>
                        <a:rPr lang="en-US" i="1">
                          <a:latin typeface="Cambria Math" panose="02040503050406030204" pitchFamily="18" charset="0"/>
                        </a:rPr>
                        <m:t>=0</m:t>
                      </m:r>
                    </m:oMath>
                  </m:oMathPara>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852" t="-404"/>
                </a:stretch>
              </a:blipFill>
            </p:spPr>
            <p:txBody>
              <a:bodyPr/>
              <a:lstStyle/>
              <a:p>
                <a:r>
                  <a:rPr lang="en-US">
                    <a:noFill/>
                  </a:rPr>
                  <a:t> </a:t>
                </a:r>
              </a:p>
            </p:txBody>
          </p:sp>
        </mc:Fallback>
      </mc:AlternateContent>
    </p:spTree>
    <p:extLst>
      <p:ext uri="{BB962C8B-B14F-4D97-AF65-F5344CB8AC3E}">
        <p14:creationId xmlns:p14="http://schemas.microsoft.com/office/powerpoint/2010/main" val="1379107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Code for Payne-</a:t>
            </a:r>
            <a:r>
              <a:rPr lang="en-US" dirty="0" err="1"/>
              <a:t>Whitham</a:t>
            </a:r>
            <a:r>
              <a:rPr lang="en-US" dirty="0"/>
              <a:t> Model III </a:t>
            </a:r>
          </a:p>
        </p:txBody>
      </p:sp>
      <p:sp>
        <p:nvSpPr>
          <p:cNvPr id="3" name="Content Placeholder 2"/>
          <p:cNvSpPr>
            <a:spLocks noGrp="1"/>
          </p:cNvSpPr>
          <p:nvPr>
            <p:ph idx="1"/>
          </p:nvPr>
        </p:nvSpPr>
        <p:spPr/>
        <p:txBody>
          <a:bodyPr>
            <a:normAutofit/>
          </a:bodyPr>
          <a:lstStyle/>
          <a:p>
            <a:pPr marL="0" indent="0">
              <a:buNone/>
            </a:pPr>
            <a:r>
              <a:rPr lang="en-US" sz="2000" dirty="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   dx </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solveSVD</a:t>
            </a:r>
            <a:r>
              <a:rPr lang="en-US" sz="2000" dirty="0">
                <a:latin typeface="Courier New" panose="02070309020205020404" pitchFamily="49" charset="0"/>
                <a:cs typeface="Courier New" panose="02070309020205020404" pitchFamily="49" charset="0"/>
              </a:rPr>
              <a:t>(J,F);</a:t>
            </a:r>
          </a:p>
          <a:p>
            <a:pPr marL="0" indent="0">
              <a:buNone/>
            </a:pPr>
            <a:r>
              <a:rPr lang="en-US" sz="2000" dirty="0">
                <a:latin typeface="Courier New" panose="02070309020205020404" pitchFamily="49" charset="0"/>
                <a:cs typeface="Courier New" panose="02070309020205020404" pitchFamily="49" charset="0"/>
              </a:rPr>
              <a:t>    x = x - dx;</a:t>
            </a:r>
          </a:p>
          <a:p>
            <a:pPr marL="0" indent="0">
              <a:buNone/>
            </a:pPr>
            <a:r>
              <a:rPr lang="en-US" sz="2000" dirty="0">
                <a:latin typeface="Courier New" panose="02070309020205020404" pitchFamily="49" charset="0"/>
                <a:cs typeface="Courier New" panose="02070309020205020404" pitchFamily="49" charset="0"/>
              </a:rPr>
              <a:t>    error = epsilon * norm(x);</a:t>
            </a:r>
          </a:p>
          <a:p>
            <a:pPr marL="0" indent="0">
              <a:buNone/>
            </a:pPr>
            <a:r>
              <a:rPr lang="en-US" sz="2000" dirty="0">
                <a:latin typeface="Courier New" panose="02070309020205020404" pitchFamily="49" charset="0"/>
                <a:cs typeface="Courier New" panose="02070309020205020404" pitchFamily="49" charset="0"/>
              </a:rPr>
              <a:t>    iteration = iteration + 1;</a:t>
            </a:r>
          </a:p>
          <a:p>
            <a:pPr marL="0" indent="0">
              <a:buNone/>
            </a:pPr>
            <a:r>
              <a:rPr lang="en-US" sz="2000" dirty="0">
                <a:latin typeface="Courier New" panose="02070309020205020404" pitchFamily="49" charset="0"/>
                <a:cs typeface="Courier New" panose="02070309020205020404" pitchFamily="49" charset="0"/>
              </a:rPr>
              <a:t>    if iteration == 10</a:t>
            </a:r>
          </a:p>
          <a:p>
            <a:pPr marL="0" indent="0">
              <a:buNone/>
            </a:pP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disp</a:t>
            </a:r>
            <a:r>
              <a:rPr lang="en-US" sz="2000" dirty="0">
                <a:latin typeface="Courier New" panose="02070309020205020404" pitchFamily="49" charset="0"/>
                <a:cs typeface="Courier New" panose="02070309020205020404" pitchFamily="49" charset="0"/>
              </a:rPr>
              <a:t>('Maximum iterations exceeded')</a:t>
            </a:r>
          </a:p>
          <a:p>
            <a:pPr marL="0" indent="0">
              <a:buNone/>
            </a:pPr>
            <a:r>
              <a:rPr lang="en-US" sz="2000" dirty="0">
                <a:latin typeface="Courier New" panose="02070309020205020404" pitchFamily="49" charset="0"/>
                <a:cs typeface="Courier New" panose="02070309020205020404" pitchFamily="49" charset="0"/>
              </a:rPr>
              <a:t>        break</a:t>
            </a:r>
          </a:p>
          <a:p>
            <a:pPr marL="0" indent="0">
              <a:buNone/>
            </a:pPr>
            <a:r>
              <a:rPr lang="en-US" sz="2000" dirty="0">
                <a:latin typeface="Courier New" panose="02070309020205020404" pitchFamily="49" charset="0"/>
                <a:cs typeface="Courier New" panose="02070309020205020404" pitchFamily="49" charset="0"/>
              </a:rPr>
              <a:t>    end</a:t>
            </a:r>
          </a:p>
          <a:p>
            <a:pPr marL="0" indent="0">
              <a:buNone/>
            </a:pPr>
            <a:endParaRPr lang="en-US" dirty="0"/>
          </a:p>
        </p:txBody>
      </p:sp>
    </p:spTree>
    <p:extLst>
      <p:ext uri="{BB962C8B-B14F-4D97-AF65-F5344CB8AC3E}">
        <p14:creationId xmlns:p14="http://schemas.microsoft.com/office/powerpoint/2010/main" val="37933650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Code for Payne-</a:t>
            </a:r>
            <a:r>
              <a:rPr lang="en-US" dirty="0" err="1"/>
              <a:t>Whitham</a:t>
            </a:r>
            <a:r>
              <a:rPr lang="en-US" dirty="0"/>
              <a:t> Model III </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latin typeface="Courier New" panose="02070309020205020404" pitchFamily="49" charset="0"/>
                <a:cs typeface="Courier New" panose="02070309020205020404" pitchFamily="49" charset="0"/>
              </a:rPr>
              <a:t>p(n+1,:) = x(1:M);</a:t>
            </a:r>
          </a:p>
          <a:p>
            <a:pPr marL="0" indent="0">
              <a:buNone/>
            </a:pPr>
            <a:r>
              <a:rPr lang="en-US" dirty="0">
                <a:latin typeface="Courier New" panose="02070309020205020404" pitchFamily="49" charset="0"/>
                <a:cs typeface="Courier New" panose="02070309020205020404" pitchFamily="49" charset="0"/>
              </a:rPr>
              <a:t>v(n+1,:) = x(M+1:2*M);</a:t>
            </a:r>
          </a:p>
          <a:p>
            <a:pPr marL="0" indent="0">
              <a:buNone/>
            </a:pPr>
            <a:r>
              <a:rPr lang="en-US" dirty="0" err="1">
                <a:latin typeface="Courier New" panose="02070309020205020404" pitchFamily="49" charset="0"/>
                <a:cs typeface="Courier New" panose="02070309020205020404" pitchFamily="49" charset="0"/>
              </a:rPr>
              <a:t>disp</a:t>
            </a:r>
            <a:r>
              <a:rPr lang="en-US" dirty="0">
                <a:latin typeface="Courier New" panose="02070309020205020404" pitchFamily="49" charset="0"/>
                <a:cs typeface="Courier New" panose="02070309020205020404" pitchFamily="49" charset="0"/>
              </a:rPr>
              <a:t>('Computed n = 2')</a:t>
            </a:r>
          </a:p>
          <a:p>
            <a:pPr marL="0" indent="0">
              <a:buNone/>
            </a:pPr>
            <a:r>
              <a:rPr lang="en-US" dirty="0">
                <a:latin typeface="Courier New" panose="02070309020205020404" pitchFamily="49" charset="0"/>
                <a:cs typeface="Courier New" panose="02070309020205020404" pitchFamily="49" charset="0"/>
              </a:rPr>
              <a:t> </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Rezero</a:t>
            </a:r>
            <a:r>
              <a:rPr lang="en-US" dirty="0">
                <a:latin typeface="Courier New" panose="02070309020205020404" pitchFamily="49" charset="0"/>
                <a:cs typeface="Courier New" panose="02070309020205020404" pitchFamily="49" charset="0"/>
              </a:rPr>
              <a:t> x, J, and F for the next time steps</a:t>
            </a:r>
          </a:p>
          <a:p>
            <a:pPr marL="0" indent="0">
              <a:buNone/>
            </a:pPr>
            <a:r>
              <a:rPr lang="en-US" dirty="0">
                <a:latin typeface="Courier New" panose="02070309020205020404" pitchFamily="49" charset="0"/>
                <a:cs typeface="Courier New" panose="02070309020205020404" pitchFamily="49" charset="0"/>
              </a:rPr>
              <a:t>F = </a:t>
            </a:r>
            <a:r>
              <a:rPr lang="en-US" dirty="0" err="1">
                <a:latin typeface="Courier New" panose="02070309020205020404" pitchFamily="49" charset="0"/>
                <a:cs typeface="Courier New" panose="02070309020205020404" pitchFamily="49" charset="0"/>
              </a:rPr>
              <a:t>zeros</a:t>
            </a:r>
            <a:r>
              <a:rPr lang="en-US" dirty="0">
                <a:latin typeface="Courier New" panose="02070309020205020404" pitchFamily="49" charset="0"/>
                <a:cs typeface="Courier New" panose="02070309020205020404" pitchFamily="49" charset="0"/>
              </a:rPr>
              <a:t>(2*M,1);</a:t>
            </a:r>
          </a:p>
          <a:p>
            <a:pPr marL="0" indent="0">
              <a:buNone/>
            </a:pPr>
            <a:r>
              <a:rPr lang="en-US" dirty="0">
                <a:latin typeface="Courier New" panose="02070309020205020404" pitchFamily="49" charset="0"/>
                <a:cs typeface="Courier New" panose="02070309020205020404" pitchFamily="49" charset="0"/>
              </a:rPr>
              <a:t>J = </a:t>
            </a:r>
            <a:r>
              <a:rPr lang="en-US" dirty="0" err="1">
                <a:latin typeface="Courier New" panose="02070309020205020404" pitchFamily="49" charset="0"/>
                <a:cs typeface="Courier New" panose="02070309020205020404" pitchFamily="49" charset="0"/>
              </a:rPr>
              <a:t>zeros</a:t>
            </a:r>
            <a:r>
              <a:rPr lang="en-US" dirty="0">
                <a:latin typeface="Courier New" panose="02070309020205020404" pitchFamily="49" charset="0"/>
                <a:cs typeface="Courier New" panose="02070309020205020404" pitchFamily="49" charset="0"/>
              </a:rPr>
              <a:t>(2*M);</a:t>
            </a:r>
          </a:p>
          <a:p>
            <a:pPr marL="0" indent="0">
              <a:buNone/>
            </a:pPr>
            <a:r>
              <a:rPr lang="en-US" dirty="0">
                <a:latin typeface="Courier New" panose="02070309020205020404" pitchFamily="49" charset="0"/>
                <a:cs typeface="Courier New" panose="02070309020205020404" pitchFamily="49" charset="0"/>
              </a:rPr>
              <a:t>x = </a:t>
            </a:r>
            <a:r>
              <a:rPr lang="en-US" dirty="0" err="1">
                <a:latin typeface="Courier New" panose="02070309020205020404" pitchFamily="49" charset="0"/>
                <a:cs typeface="Courier New" panose="02070309020205020404" pitchFamily="49" charset="0"/>
              </a:rPr>
              <a:t>zeros</a:t>
            </a:r>
            <a:r>
              <a:rPr lang="en-US" dirty="0">
                <a:latin typeface="Courier New" panose="02070309020205020404" pitchFamily="49" charset="0"/>
                <a:cs typeface="Courier New" panose="02070309020205020404" pitchFamily="49" charset="0"/>
              </a:rPr>
              <a:t>(2*M,1);</a:t>
            </a:r>
          </a:p>
          <a:p>
            <a:pPr marL="0" indent="0">
              <a:buNone/>
            </a:pPr>
            <a:endParaRPr lang="en-US" dirty="0"/>
          </a:p>
        </p:txBody>
      </p:sp>
    </p:spTree>
    <p:extLst>
      <p:ext uri="{BB962C8B-B14F-4D97-AF65-F5344CB8AC3E}">
        <p14:creationId xmlns:p14="http://schemas.microsoft.com/office/powerpoint/2010/main" val="34181242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Code for Payne-</a:t>
            </a:r>
            <a:r>
              <a:rPr lang="en-US" dirty="0" err="1"/>
              <a:t>Whitham</a:t>
            </a:r>
            <a:r>
              <a:rPr lang="en-US" dirty="0"/>
              <a:t> Model III </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latin typeface="Courier New" panose="02070309020205020404" pitchFamily="49" charset="0"/>
                <a:cs typeface="Courier New" panose="02070309020205020404" pitchFamily="49" charset="0"/>
              </a:rPr>
              <a:t>for n = 2:N-1</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disp</a:t>
            </a:r>
            <a:r>
              <a:rPr lang="en-US" dirty="0">
                <a:latin typeface="Courier New" panose="02070309020205020404" pitchFamily="49" charset="0"/>
                <a:cs typeface="Courier New" panose="02070309020205020404" pitchFamily="49" charset="0"/>
              </a:rPr>
              <a:t>([num2str(n/N*100), '% done'])</a:t>
            </a:r>
          </a:p>
          <a:p>
            <a:pPr marL="0" indent="0">
              <a:buNone/>
            </a:pPr>
            <a:r>
              <a:rPr lang="en-US" dirty="0">
                <a:latin typeface="Courier New" panose="02070309020205020404" pitchFamily="49" charset="0"/>
                <a:cs typeface="Courier New" panose="02070309020205020404" pitchFamily="49" charset="0"/>
              </a:rPr>
              <a:t>    % Initial guess for p(n+1,:) and v(n+1,:)</a:t>
            </a:r>
          </a:p>
          <a:p>
            <a:pPr marL="0" indent="0">
              <a:buNone/>
            </a:pPr>
            <a:r>
              <a:rPr lang="en-US" dirty="0">
                <a:latin typeface="Courier New" panose="02070309020205020404" pitchFamily="49" charset="0"/>
                <a:cs typeface="Courier New" panose="02070309020205020404" pitchFamily="49" charset="0"/>
              </a:rPr>
              <a:t>    x(1:M)     = p(n,:);</a:t>
            </a:r>
          </a:p>
          <a:p>
            <a:pPr marL="0" indent="0">
              <a:buNone/>
            </a:pPr>
            <a:r>
              <a:rPr lang="en-US" dirty="0">
                <a:latin typeface="Courier New" panose="02070309020205020404" pitchFamily="49" charset="0"/>
                <a:cs typeface="Courier New" panose="02070309020205020404" pitchFamily="49" charset="0"/>
              </a:rPr>
              <a:t>    x(M+1:2*M) = v(n,:);</a:t>
            </a:r>
          </a:p>
          <a:p>
            <a:pPr marL="0" indent="0">
              <a:buNone/>
            </a:pPr>
            <a:r>
              <a:rPr lang="en-US" dirty="0">
                <a:latin typeface="Courier New" panose="02070309020205020404" pitchFamily="49" charset="0"/>
                <a:cs typeface="Courier New" panose="02070309020205020404" pitchFamily="49" charset="0"/>
              </a:rPr>
              <a:t>    </a:t>
            </a:r>
          </a:p>
          <a:p>
            <a:pPr marL="0" indent="0">
              <a:buNone/>
            </a:pPr>
            <a:r>
              <a:rPr lang="en-US" dirty="0">
                <a:latin typeface="Courier New" panose="02070309020205020404" pitchFamily="49" charset="0"/>
                <a:cs typeface="Courier New" panose="02070309020205020404" pitchFamily="49" charset="0"/>
              </a:rPr>
              <a:t>    dx = 1 + norm(x);</a:t>
            </a:r>
          </a:p>
          <a:p>
            <a:pPr marL="0" indent="0">
              <a:buNone/>
            </a:pPr>
            <a:r>
              <a:rPr lang="en-US" dirty="0">
                <a:latin typeface="Courier New" panose="02070309020205020404" pitchFamily="49" charset="0"/>
                <a:cs typeface="Courier New" panose="02070309020205020404" pitchFamily="49" charset="0"/>
              </a:rPr>
              <a:t>    error = epsilon * norm(x);</a:t>
            </a:r>
          </a:p>
          <a:p>
            <a:pPr marL="0" indent="0">
              <a:buNone/>
            </a:pPr>
            <a:r>
              <a:rPr lang="en-US" dirty="0">
                <a:latin typeface="Courier New" panose="02070309020205020404" pitchFamily="49" charset="0"/>
                <a:cs typeface="Courier New" panose="02070309020205020404" pitchFamily="49" charset="0"/>
              </a:rPr>
              <a:t>    iteration = 0;</a:t>
            </a:r>
          </a:p>
          <a:p>
            <a:pPr marL="0" indent="0">
              <a:buNone/>
            </a:pPr>
            <a:r>
              <a:rPr lang="en-US" dirty="0">
                <a:latin typeface="Courier New" panose="02070309020205020404" pitchFamily="49" charset="0"/>
                <a:cs typeface="Courier New" panose="02070309020205020404" pitchFamily="49" charset="0"/>
              </a:rPr>
              <a:t>    while norm(dx) &gt; error</a:t>
            </a:r>
          </a:p>
          <a:p>
            <a:pPr marL="0" indent="0">
              <a:buNone/>
            </a:pPr>
            <a:r>
              <a:rPr lang="en-US" dirty="0">
                <a:latin typeface="Courier New" panose="02070309020205020404" pitchFamily="49" charset="0"/>
                <a:cs typeface="Courier New" panose="02070309020205020404" pitchFamily="49" charset="0"/>
              </a:rPr>
              <a:t>        p(n+1,:) = x(1:M);</a:t>
            </a:r>
          </a:p>
          <a:p>
            <a:pPr marL="0" indent="0">
              <a:buNone/>
            </a:pPr>
            <a:r>
              <a:rPr lang="en-US" dirty="0">
                <a:latin typeface="Courier New" panose="02070309020205020404" pitchFamily="49" charset="0"/>
                <a:cs typeface="Courier New" panose="02070309020205020404" pitchFamily="49" charset="0"/>
              </a:rPr>
              <a:t>        v(n+1,:) = x(M+1:2*M);</a:t>
            </a:r>
          </a:p>
          <a:p>
            <a:pPr marL="0" indent="0">
              <a:buNone/>
            </a:pPr>
            <a:endParaRPr lang="en-US" dirty="0"/>
          </a:p>
        </p:txBody>
      </p:sp>
    </p:spTree>
    <p:extLst>
      <p:ext uri="{BB962C8B-B14F-4D97-AF65-F5344CB8AC3E}">
        <p14:creationId xmlns:p14="http://schemas.microsoft.com/office/powerpoint/2010/main" val="28240955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Code for Payne-</a:t>
            </a:r>
            <a:r>
              <a:rPr lang="en-US" dirty="0" err="1"/>
              <a:t>Whitham</a:t>
            </a:r>
            <a:r>
              <a:rPr lang="en-US" dirty="0"/>
              <a:t> Model III </a:t>
            </a:r>
          </a:p>
        </p:txBody>
      </p:sp>
      <p:sp>
        <p:nvSpPr>
          <p:cNvPr id="3" name="Content Placeholder 2"/>
          <p:cNvSpPr>
            <a:spLocks noGrp="1"/>
          </p:cNvSpPr>
          <p:nvPr>
            <p:ph idx="1"/>
          </p:nvPr>
        </p:nvSpPr>
        <p:spPr/>
        <p:txBody>
          <a:bodyPr>
            <a:normAutofit fontScale="40000" lnSpcReduction="20000"/>
          </a:bodyPr>
          <a:lstStyle/>
          <a:p>
            <a:pPr marL="0" indent="0">
              <a:buNone/>
            </a:pPr>
            <a:r>
              <a:rPr lang="en-US" dirty="0">
                <a:latin typeface="Courier New" panose="02070309020205020404" pitchFamily="49" charset="0"/>
                <a:cs typeface="Courier New" panose="02070309020205020404" pitchFamily="49" charset="0"/>
              </a:rPr>
              <a:t>% Build the function vector</a:t>
            </a:r>
          </a:p>
          <a:p>
            <a:pPr marL="0" indent="0">
              <a:buNone/>
            </a:pPr>
            <a:r>
              <a:rPr lang="en-US" dirty="0">
                <a:latin typeface="Courier New" panose="02070309020205020404" pitchFamily="49" charset="0"/>
                <a:cs typeface="Courier New" panose="02070309020205020404" pitchFamily="49" charset="0"/>
              </a:rPr>
              <a:t>        F(1) = p(n,1); % Some boundary condition maybe w(n,1)</a:t>
            </a:r>
          </a:p>
          <a:p>
            <a:pPr marL="0" indent="0">
              <a:buNone/>
            </a:pPr>
            <a:r>
              <a:rPr lang="en-US" dirty="0">
                <a:latin typeface="Courier New" panose="02070309020205020404" pitchFamily="49" charset="0"/>
                <a:cs typeface="Courier New" panose="02070309020205020404" pitchFamily="49" charset="0"/>
              </a:rPr>
              <a:t>        for m = 2:M-1</a:t>
            </a:r>
          </a:p>
          <a:p>
            <a:pPr marL="0" indent="0">
              <a:buNone/>
            </a:pPr>
            <a:r>
              <a:rPr lang="en-US" dirty="0">
                <a:latin typeface="Courier New" panose="02070309020205020404" pitchFamily="49" charset="0"/>
                <a:cs typeface="Courier New" panose="02070309020205020404" pitchFamily="49" charset="0"/>
              </a:rPr>
              <a:t>            F(m) = p(n+1,m) - p(</a:t>
            </a:r>
            <a:r>
              <a:rPr lang="en-US" dirty="0" err="1">
                <a:latin typeface="Courier New" panose="02070309020205020404" pitchFamily="49" charset="0"/>
                <a:cs typeface="Courier New" panose="02070309020205020404" pitchFamily="49" charset="0"/>
              </a:rPr>
              <a:t>n,m</a:t>
            </a:r>
            <a:r>
              <a:rPr lang="en-US" dirty="0">
                <a:latin typeface="Courier New" panose="02070309020205020404" pitchFamily="49" charset="0"/>
                <a:cs typeface="Courier New" panose="02070309020205020404" pitchFamily="49" charset="0"/>
              </a:rPr>
              <a:t>) ...</a:t>
            </a:r>
          </a:p>
          <a:p>
            <a:pPr marL="0" indent="0">
              <a:buNone/>
            </a:pPr>
            <a:r>
              <a:rPr lang="pt-BR" dirty="0">
                <a:latin typeface="Courier New" panose="02070309020205020404" pitchFamily="49" charset="0"/>
                <a:cs typeface="Courier New" panose="02070309020205020404" pitchFamily="49" charset="0"/>
              </a:rPr>
              <a:t>                + 1/4*lambda*(p(n+1,m+1)*v(n+1,m+1) - p(n+1,m-1)*v(n+1,m-1))...</a:t>
            </a:r>
          </a:p>
          <a:p>
            <a:pPr marL="0" indent="0">
              <a:buNone/>
            </a:pPr>
            <a:r>
              <a:rPr lang="pt-BR" dirty="0">
                <a:latin typeface="Courier New" panose="02070309020205020404" pitchFamily="49" charset="0"/>
                <a:cs typeface="Courier New" panose="02070309020205020404" pitchFamily="49" charset="0"/>
              </a:rPr>
              <a:t>                + 1/4*lambda*(p(n,m+1)*v(n,m+1) - p(n,m-1)*v(n,m-1));</a:t>
            </a:r>
          </a:p>
          <a:p>
            <a:pPr marL="0" indent="0">
              <a:buNone/>
            </a:pPr>
            <a:r>
              <a:rPr lang="en-US" dirty="0">
                <a:latin typeface="Courier New" panose="02070309020205020404" pitchFamily="49" charset="0"/>
                <a:cs typeface="Courier New" panose="02070309020205020404" pitchFamily="49" charset="0"/>
              </a:rPr>
              <a:t>        end</a:t>
            </a:r>
          </a:p>
          <a:p>
            <a:pPr marL="0" indent="0">
              <a:buNone/>
            </a:pPr>
            <a:r>
              <a:rPr lang="en-US" dirty="0">
                <a:latin typeface="Courier New" panose="02070309020205020404" pitchFamily="49" charset="0"/>
                <a:cs typeface="Courier New" panose="02070309020205020404" pitchFamily="49" charset="0"/>
              </a:rPr>
              <a:t>        F(M) = p(</a:t>
            </a:r>
            <a:r>
              <a:rPr lang="en-US" dirty="0" err="1">
                <a:latin typeface="Courier New" panose="02070309020205020404" pitchFamily="49" charset="0"/>
                <a:cs typeface="Courier New" panose="02070309020205020404" pitchFamily="49" charset="0"/>
              </a:rPr>
              <a:t>n,M</a:t>
            </a:r>
            <a:r>
              <a:rPr lang="en-US" dirty="0">
                <a:latin typeface="Courier New" panose="02070309020205020404" pitchFamily="49" charset="0"/>
                <a:cs typeface="Courier New" panose="02070309020205020404" pitchFamily="49" charset="0"/>
              </a:rPr>
              <a:t>); % Some boundary condition... probably w(</a:t>
            </a:r>
            <a:r>
              <a:rPr lang="en-US" dirty="0" err="1">
                <a:latin typeface="Courier New" panose="02070309020205020404" pitchFamily="49" charset="0"/>
                <a:cs typeface="Courier New" panose="02070309020205020404" pitchFamily="49" charset="0"/>
              </a:rPr>
              <a:t>n,M</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        F(M+1) = v(n,1); % Some boundary condition maybe v(n,1)</a:t>
            </a:r>
          </a:p>
          <a:p>
            <a:pPr marL="0" indent="0">
              <a:buNone/>
            </a:pPr>
            <a:r>
              <a:rPr lang="en-US" dirty="0">
                <a:latin typeface="Courier New" panose="02070309020205020404" pitchFamily="49" charset="0"/>
                <a:cs typeface="Courier New" panose="02070309020205020404" pitchFamily="49" charset="0"/>
              </a:rPr>
              <a:t>        for m = 2:M-1</a:t>
            </a:r>
          </a:p>
          <a:p>
            <a:pPr marL="0" indent="0">
              <a:buNone/>
            </a:pPr>
            <a:r>
              <a:rPr lang="en-US" dirty="0">
                <a:latin typeface="Courier New" panose="02070309020205020404" pitchFamily="49" charset="0"/>
                <a:cs typeface="Courier New" panose="02070309020205020404" pitchFamily="49" charset="0"/>
              </a:rPr>
              <a:t>            F(</a:t>
            </a:r>
            <a:r>
              <a:rPr lang="en-US" dirty="0" err="1">
                <a:latin typeface="Courier New" panose="02070309020205020404" pitchFamily="49" charset="0"/>
                <a:cs typeface="Courier New" panose="02070309020205020404" pitchFamily="49" charset="0"/>
              </a:rPr>
              <a:t>M+m</a:t>
            </a:r>
            <a:r>
              <a:rPr lang="en-US" dirty="0">
                <a:latin typeface="Courier New" panose="02070309020205020404" pitchFamily="49" charset="0"/>
                <a:cs typeface="Courier New" panose="02070309020205020404" pitchFamily="49" charset="0"/>
              </a:rPr>
              <a:t>) = v(n+1,m) - v(</a:t>
            </a:r>
            <a:r>
              <a:rPr lang="en-US" dirty="0" err="1">
                <a:latin typeface="Courier New" panose="02070309020205020404" pitchFamily="49" charset="0"/>
                <a:cs typeface="Courier New" panose="02070309020205020404" pitchFamily="49" charset="0"/>
              </a:rPr>
              <a:t>n,m</a:t>
            </a:r>
            <a:r>
              <a:rPr lang="en-US" dirty="0">
                <a:latin typeface="Courier New" panose="02070309020205020404" pitchFamily="49" charset="0"/>
                <a:cs typeface="Courier New" panose="02070309020205020404" pitchFamily="49" charset="0"/>
              </a:rPr>
              <a:t>) ...</a:t>
            </a:r>
          </a:p>
          <a:p>
            <a:pPr marL="0" indent="0">
              <a:buNone/>
            </a:pPr>
            <a:r>
              <a:rPr lang="en-US" dirty="0">
                <a:latin typeface="Courier New" panose="02070309020205020404" pitchFamily="49" charset="0"/>
                <a:cs typeface="Courier New" panose="02070309020205020404" pitchFamily="49" charset="0"/>
              </a:rPr>
              <a:t>                + v(</a:t>
            </a:r>
            <a:r>
              <a:rPr lang="en-US" dirty="0" err="1">
                <a:latin typeface="Courier New" panose="02070309020205020404" pitchFamily="49" charset="0"/>
                <a:cs typeface="Courier New" panose="02070309020205020404" pitchFamily="49" charset="0"/>
              </a:rPr>
              <a:t>n,m</a:t>
            </a:r>
            <a:r>
              <a:rPr lang="en-US" dirty="0">
                <a:latin typeface="Courier New" panose="02070309020205020404" pitchFamily="49" charset="0"/>
                <a:cs typeface="Courier New" panose="02070309020205020404" pitchFamily="49" charset="0"/>
              </a:rPr>
              <a:t>)/(4*p(n+1,m))*(p(n+1,m) - p(n-1,m))...</a:t>
            </a:r>
          </a:p>
          <a:p>
            <a:pPr marL="0" indent="0">
              <a:buNone/>
            </a:pPr>
            <a:r>
              <a:rPr lang="pt-BR" dirty="0">
                <a:latin typeface="Courier New" panose="02070309020205020404" pitchFamily="49" charset="0"/>
                <a:cs typeface="Courier New" panose="02070309020205020404" pitchFamily="49" charset="0"/>
              </a:rPr>
              <a:t>                + lambda/(4*p(n+1,m))*(p(n+1,m+1)*v(n+1,m+1)^2 + a*p(n+1,m+1)^gamma) ...</a:t>
            </a:r>
          </a:p>
          <a:p>
            <a:pPr marL="0" indent="0">
              <a:buNone/>
            </a:pPr>
            <a:r>
              <a:rPr lang="pt-BR" dirty="0">
                <a:latin typeface="Courier New" panose="02070309020205020404" pitchFamily="49" charset="0"/>
                <a:cs typeface="Courier New" panose="02070309020205020404" pitchFamily="49" charset="0"/>
              </a:rPr>
              <a:t>                - lambda/(4*p(n+1,m))*(p(n+1,m-1)*v(n+1,m-1)^2 + a*p(n+1,m-1)^gamma) ...</a:t>
            </a:r>
          </a:p>
          <a:p>
            <a:pPr marL="0" indent="0">
              <a:buNone/>
            </a:pPr>
            <a:r>
              <a:rPr lang="en-US" dirty="0">
                <a:latin typeface="Courier New" panose="02070309020205020404" pitchFamily="49" charset="0"/>
                <a:cs typeface="Courier New" panose="02070309020205020404" pitchFamily="49" charset="0"/>
              </a:rPr>
              <a:t>                + v(</a:t>
            </a:r>
            <a:r>
              <a:rPr lang="en-US" dirty="0" err="1">
                <a:latin typeface="Courier New" panose="02070309020205020404" pitchFamily="49" charset="0"/>
                <a:cs typeface="Courier New" panose="02070309020205020404" pitchFamily="49" charset="0"/>
              </a:rPr>
              <a:t>n,m</a:t>
            </a:r>
            <a:r>
              <a:rPr lang="en-US" dirty="0">
                <a:latin typeface="Courier New" panose="02070309020205020404" pitchFamily="49" charset="0"/>
                <a:cs typeface="Courier New" panose="02070309020205020404" pitchFamily="49" charset="0"/>
              </a:rPr>
              <a:t>)/(4*p(</a:t>
            </a:r>
            <a:r>
              <a:rPr lang="en-US" dirty="0" err="1">
                <a:latin typeface="Courier New" panose="02070309020205020404" pitchFamily="49" charset="0"/>
                <a:cs typeface="Courier New" panose="02070309020205020404" pitchFamily="49" charset="0"/>
              </a:rPr>
              <a:t>n,m</a:t>
            </a:r>
            <a:r>
              <a:rPr lang="en-US" dirty="0">
                <a:latin typeface="Courier New" panose="02070309020205020404" pitchFamily="49" charset="0"/>
                <a:cs typeface="Courier New" panose="02070309020205020404" pitchFamily="49" charset="0"/>
              </a:rPr>
              <a:t>))*(p(n+1,m) - p(n-1,m))...</a:t>
            </a:r>
          </a:p>
          <a:p>
            <a:pPr marL="0" indent="0">
              <a:buNone/>
            </a:pPr>
            <a:r>
              <a:rPr lang="pt-BR" dirty="0">
                <a:latin typeface="Courier New" panose="02070309020205020404" pitchFamily="49" charset="0"/>
                <a:cs typeface="Courier New" panose="02070309020205020404" pitchFamily="49" charset="0"/>
              </a:rPr>
              <a:t>                + lambda/(4*p(n,m))*(p(n,m+1)*v(n,m+1)^2 + a*p(n,m+1)^gamma) ...</a:t>
            </a:r>
          </a:p>
          <a:p>
            <a:pPr marL="0" indent="0">
              <a:buNone/>
            </a:pPr>
            <a:r>
              <a:rPr lang="pt-BR" dirty="0">
                <a:latin typeface="Courier New" panose="02070309020205020404" pitchFamily="49" charset="0"/>
                <a:cs typeface="Courier New" panose="02070309020205020404" pitchFamily="49" charset="0"/>
              </a:rPr>
              <a:t>                - lambda/(4*p(n,m))*(p(n,m-1)*v(n,m-1)^2 + a*p(n,m-1)^gamma);</a:t>
            </a:r>
          </a:p>
          <a:p>
            <a:pPr marL="0" indent="0">
              <a:buNone/>
            </a:pPr>
            <a:r>
              <a:rPr lang="en-US" dirty="0">
                <a:latin typeface="Courier New" panose="02070309020205020404" pitchFamily="49" charset="0"/>
                <a:cs typeface="Courier New" panose="02070309020205020404" pitchFamily="49" charset="0"/>
              </a:rPr>
              <a:t>        end</a:t>
            </a:r>
          </a:p>
          <a:p>
            <a:pPr marL="0" indent="0">
              <a:buNone/>
            </a:pPr>
            <a:r>
              <a:rPr lang="en-US" dirty="0">
                <a:latin typeface="Courier New" panose="02070309020205020404" pitchFamily="49" charset="0"/>
                <a:cs typeface="Courier New" panose="02070309020205020404" pitchFamily="49" charset="0"/>
              </a:rPr>
              <a:t>        F(2*M) = v(</a:t>
            </a:r>
            <a:r>
              <a:rPr lang="en-US" dirty="0" err="1">
                <a:latin typeface="Courier New" panose="02070309020205020404" pitchFamily="49" charset="0"/>
                <a:cs typeface="Courier New" panose="02070309020205020404" pitchFamily="49" charset="0"/>
              </a:rPr>
              <a:t>n,M</a:t>
            </a:r>
            <a:r>
              <a:rPr lang="en-US" dirty="0">
                <a:latin typeface="Courier New" panose="02070309020205020404" pitchFamily="49" charset="0"/>
                <a:cs typeface="Courier New" panose="02070309020205020404" pitchFamily="49" charset="0"/>
              </a:rPr>
              <a:t>);</a:t>
            </a:r>
          </a:p>
          <a:p>
            <a:pPr marL="0" indent="0">
              <a:buNone/>
            </a:pP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2331685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Code for Payne-</a:t>
            </a:r>
            <a:r>
              <a:rPr lang="en-US" dirty="0" err="1"/>
              <a:t>Whitham</a:t>
            </a:r>
            <a:r>
              <a:rPr lang="en-US" dirty="0"/>
              <a:t> Model III </a:t>
            </a:r>
          </a:p>
        </p:txBody>
      </p:sp>
      <p:sp>
        <p:nvSpPr>
          <p:cNvPr id="3" name="Content Placeholder 2"/>
          <p:cNvSpPr>
            <a:spLocks noGrp="1"/>
          </p:cNvSpPr>
          <p:nvPr>
            <p:ph idx="1"/>
          </p:nvPr>
        </p:nvSpPr>
        <p:spPr/>
        <p:txBody>
          <a:bodyPr>
            <a:normAutofit fontScale="32500" lnSpcReduction="20000"/>
          </a:bodyPr>
          <a:lstStyle/>
          <a:p>
            <a:pPr marL="0" indent="0">
              <a:buNone/>
            </a:pPr>
            <a:r>
              <a:rPr lang="en-US" dirty="0">
                <a:latin typeface="Courier New" panose="02070309020205020404" pitchFamily="49" charset="0"/>
                <a:cs typeface="Courier New" panose="02070309020205020404" pitchFamily="49" charset="0"/>
              </a:rPr>
              <a:t>% Build the </a:t>
            </a:r>
            <a:r>
              <a:rPr lang="en-US" dirty="0" err="1">
                <a:latin typeface="Courier New" panose="02070309020205020404" pitchFamily="49" charset="0"/>
                <a:cs typeface="Courier New" panose="02070309020205020404" pitchFamily="49" charset="0"/>
              </a:rPr>
              <a:t>Jacobian</a:t>
            </a:r>
            <a:endParaRPr lang="en-US"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        for m = 2:M-1</a:t>
            </a:r>
          </a:p>
          <a:p>
            <a:pPr marL="0" indent="0">
              <a:buNone/>
            </a:pPr>
            <a:r>
              <a:rPr lang="en-US" dirty="0">
                <a:latin typeface="Courier New" panose="02070309020205020404" pitchFamily="49" charset="0"/>
                <a:cs typeface="Courier New" panose="02070309020205020404" pitchFamily="49" charset="0"/>
              </a:rPr>
              <a:t>            J(m,m-1) = -1/4*lambda*v(n+1,m-1);</a:t>
            </a:r>
          </a:p>
          <a:p>
            <a:pPr marL="0" indent="0">
              <a:buNone/>
            </a:pPr>
            <a:r>
              <a:rPr lang="en-US" dirty="0">
                <a:latin typeface="Courier New" panose="02070309020205020404" pitchFamily="49" charset="0"/>
                <a:cs typeface="Courier New" panose="02070309020205020404" pitchFamily="49" charset="0"/>
              </a:rPr>
              <a:t>            J(</a:t>
            </a:r>
            <a:r>
              <a:rPr lang="en-US" dirty="0" err="1">
                <a:latin typeface="Courier New" panose="02070309020205020404" pitchFamily="49" charset="0"/>
                <a:cs typeface="Courier New" panose="02070309020205020404" pitchFamily="49" charset="0"/>
              </a:rPr>
              <a:t>m,m</a:t>
            </a:r>
            <a:r>
              <a:rPr lang="en-US" dirty="0">
                <a:latin typeface="Courier New" panose="02070309020205020404" pitchFamily="49" charset="0"/>
                <a:cs typeface="Courier New" panose="02070309020205020404" pitchFamily="49" charset="0"/>
              </a:rPr>
              <a:t>)   = 1;</a:t>
            </a:r>
          </a:p>
          <a:p>
            <a:pPr marL="0" indent="0">
              <a:buNone/>
            </a:pPr>
            <a:r>
              <a:rPr lang="en-US" dirty="0">
                <a:latin typeface="Courier New" panose="02070309020205020404" pitchFamily="49" charset="0"/>
                <a:cs typeface="Courier New" panose="02070309020205020404" pitchFamily="49" charset="0"/>
              </a:rPr>
              <a:t>            J(m,m+1) = 1/4*lambda*v(n+1,m+1);</a:t>
            </a:r>
          </a:p>
          <a:p>
            <a:pPr marL="0" indent="0">
              <a:buNone/>
            </a:pPr>
            <a:r>
              <a:rPr lang="en-US" dirty="0">
                <a:latin typeface="Courier New" panose="02070309020205020404" pitchFamily="49" charset="0"/>
                <a:cs typeface="Courier New" panose="02070309020205020404" pitchFamily="49" charset="0"/>
              </a:rPr>
              <a:t>            </a:t>
            </a:r>
          </a:p>
          <a:p>
            <a:pPr marL="0" indent="0">
              <a:buNone/>
            </a:pPr>
            <a:r>
              <a:rPr lang="en-US" dirty="0">
                <a:latin typeface="Courier New" panose="02070309020205020404" pitchFamily="49" charset="0"/>
                <a:cs typeface="Courier New" panose="02070309020205020404" pitchFamily="49" charset="0"/>
              </a:rPr>
              <a:t>            J(m,M+m-1) = -1/4*lambda*p(n+1,m-1);</a:t>
            </a:r>
          </a:p>
          <a:p>
            <a:pPr marL="0" indent="0">
              <a:buNone/>
            </a:pPr>
            <a:r>
              <a:rPr lang="en-US" dirty="0">
                <a:latin typeface="Courier New" panose="02070309020205020404" pitchFamily="49" charset="0"/>
                <a:cs typeface="Courier New" panose="02070309020205020404" pitchFamily="49" charset="0"/>
              </a:rPr>
              <a:t>            J(</a:t>
            </a:r>
            <a:r>
              <a:rPr lang="en-US" dirty="0" err="1">
                <a:latin typeface="Courier New" panose="02070309020205020404" pitchFamily="49" charset="0"/>
                <a:cs typeface="Courier New" panose="02070309020205020404" pitchFamily="49" charset="0"/>
              </a:rPr>
              <a:t>m,M+m</a:t>
            </a:r>
            <a:r>
              <a:rPr lang="en-US" dirty="0">
                <a:latin typeface="Courier New" panose="02070309020205020404" pitchFamily="49" charset="0"/>
                <a:cs typeface="Courier New" panose="02070309020205020404" pitchFamily="49" charset="0"/>
              </a:rPr>
              <a:t>)   = 0;</a:t>
            </a:r>
          </a:p>
          <a:p>
            <a:pPr marL="0" indent="0">
              <a:buNone/>
            </a:pPr>
            <a:r>
              <a:rPr lang="en-US" dirty="0">
                <a:latin typeface="Courier New" panose="02070309020205020404" pitchFamily="49" charset="0"/>
                <a:cs typeface="Courier New" panose="02070309020205020404" pitchFamily="49" charset="0"/>
              </a:rPr>
              <a:t>            J(m,M+m+1) = 1/4*lambda*p(n+1,m+1);</a:t>
            </a:r>
          </a:p>
          <a:p>
            <a:pPr marL="0" indent="0">
              <a:buNone/>
            </a:pPr>
            <a:r>
              <a:rPr lang="en-US" dirty="0">
                <a:latin typeface="Courier New" panose="02070309020205020404" pitchFamily="49" charset="0"/>
                <a:cs typeface="Courier New" panose="02070309020205020404" pitchFamily="49" charset="0"/>
              </a:rPr>
              <a:t>            </a:t>
            </a:r>
          </a:p>
          <a:p>
            <a:pPr marL="0" indent="0">
              <a:buNone/>
            </a:pPr>
            <a:r>
              <a:rPr lang="pt-BR" dirty="0">
                <a:latin typeface="Courier New" panose="02070309020205020404" pitchFamily="49" charset="0"/>
                <a:cs typeface="Courier New" panose="02070309020205020404" pitchFamily="49" charset="0"/>
              </a:rPr>
              <a:t>            J(M+m,m-1) = -lambda/(4*p(n+1,m)) * (v(n+1,m-1)^2 ...</a:t>
            </a:r>
          </a:p>
          <a:p>
            <a:pPr marL="0" indent="0">
              <a:buNone/>
            </a:pPr>
            <a:r>
              <a:rPr lang="en-US" dirty="0">
                <a:latin typeface="Courier New" panose="02070309020205020404" pitchFamily="49" charset="0"/>
                <a:cs typeface="Courier New" panose="02070309020205020404" pitchFamily="49" charset="0"/>
              </a:rPr>
              <a:t>                         + a*gamma*p(n+1,m-1)^(gamma-1));</a:t>
            </a:r>
          </a:p>
          <a:p>
            <a:pPr marL="0" indent="0">
              <a:buNone/>
            </a:pPr>
            <a:r>
              <a:rPr lang="pt-BR" dirty="0">
                <a:latin typeface="Courier New" panose="02070309020205020404" pitchFamily="49" charset="0"/>
                <a:cs typeface="Courier New" panose="02070309020205020404" pitchFamily="49" charset="0"/>
              </a:rPr>
              <a:t>            J(M+m,m)   = (v(n,m)*p(n-1,m))/(4*p(n+1,m)^2) ...</a:t>
            </a:r>
          </a:p>
          <a:p>
            <a:pPr marL="0" indent="0">
              <a:buNone/>
            </a:pPr>
            <a:r>
              <a:rPr lang="pt-BR" dirty="0">
                <a:latin typeface="Courier New" panose="02070309020205020404" pitchFamily="49" charset="0"/>
                <a:cs typeface="Courier New" panose="02070309020205020404" pitchFamily="49" charset="0"/>
              </a:rPr>
              <a:t>                         + lambda/(4*p(n+1,m)^2) * (-p(n+1,m+1)*v(n+1,m+1)^2 ...</a:t>
            </a:r>
          </a:p>
          <a:p>
            <a:pPr marL="0" indent="0">
              <a:buNone/>
            </a:pPr>
            <a:r>
              <a:rPr lang="pt-BR" dirty="0">
                <a:latin typeface="Courier New" panose="02070309020205020404" pitchFamily="49" charset="0"/>
                <a:cs typeface="Courier New" panose="02070309020205020404" pitchFamily="49" charset="0"/>
              </a:rPr>
              <a:t>                         - a*p(n+1,m+1)^gamma + p(n+1,m-1)*v(n+1,m-1)^2 ...</a:t>
            </a:r>
          </a:p>
          <a:p>
            <a:pPr marL="0" indent="0">
              <a:buNone/>
            </a:pPr>
            <a:r>
              <a:rPr lang="en-US" dirty="0">
                <a:latin typeface="Courier New" panose="02070309020205020404" pitchFamily="49" charset="0"/>
                <a:cs typeface="Courier New" panose="02070309020205020404" pitchFamily="49" charset="0"/>
              </a:rPr>
              <a:t>                         + a*p(n+1,m-1)^gamma ) + v(</a:t>
            </a:r>
            <a:r>
              <a:rPr lang="en-US" dirty="0" err="1">
                <a:latin typeface="Courier New" panose="02070309020205020404" pitchFamily="49" charset="0"/>
                <a:cs typeface="Courier New" panose="02070309020205020404" pitchFamily="49" charset="0"/>
              </a:rPr>
              <a:t>n,m</a:t>
            </a:r>
            <a:r>
              <a:rPr lang="en-US" dirty="0">
                <a:latin typeface="Courier New" panose="02070309020205020404" pitchFamily="49" charset="0"/>
                <a:cs typeface="Courier New" panose="02070309020205020404" pitchFamily="49" charset="0"/>
              </a:rPr>
              <a:t>)/(4*p(</a:t>
            </a:r>
            <a:r>
              <a:rPr lang="en-US" dirty="0" err="1">
                <a:latin typeface="Courier New" panose="02070309020205020404" pitchFamily="49" charset="0"/>
                <a:cs typeface="Courier New" panose="02070309020205020404" pitchFamily="49" charset="0"/>
              </a:rPr>
              <a:t>n,m</a:t>
            </a:r>
            <a:r>
              <a:rPr lang="en-US" dirty="0">
                <a:latin typeface="Courier New" panose="02070309020205020404" pitchFamily="49" charset="0"/>
                <a:cs typeface="Courier New" panose="02070309020205020404" pitchFamily="49" charset="0"/>
              </a:rPr>
              <a:t>));</a:t>
            </a:r>
          </a:p>
          <a:p>
            <a:pPr marL="0" indent="0">
              <a:buNone/>
            </a:pPr>
            <a:r>
              <a:rPr lang="pt-BR" dirty="0">
                <a:latin typeface="Courier New" panose="02070309020205020404" pitchFamily="49" charset="0"/>
                <a:cs typeface="Courier New" panose="02070309020205020404" pitchFamily="49" charset="0"/>
              </a:rPr>
              <a:t>            J(M+m,m+1) = lambda/(4*p(n+1,m)) * (v(n+1,m+1)^2 ...</a:t>
            </a:r>
          </a:p>
          <a:p>
            <a:pPr marL="0" indent="0">
              <a:buNone/>
            </a:pPr>
            <a:r>
              <a:rPr lang="en-US" dirty="0">
                <a:latin typeface="Courier New" panose="02070309020205020404" pitchFamily="49" charset="0"/>
                <a:cs typeface="Courier New" panose="02070309020205020404" pitchFamily="49" charset="0"/>
              </a:rPr>
              <a:t>                         + a*gamma*p(n+1,m+1)^(gamma-1));</a:t>
            </a:r>
          </a:p>
          <a:p>
            <a:pPr marL="0" indent="0">
              <a:buNone/>
            </a:pPr>
            <a:r>
              <a:rPr lang="en-US" dirty="0">
                <a:latin typeface="Courier New" panose="02070309020205020404" pitchFamily="49" charset="0"/>
                <a:cs typeface="Courier New" panose="02070309020205020404" pitchFamily="49" charset="0"/>
              </a:rPr>
              <a:t>            </a:t>
            </a:r>
          </a:p>
          <a:p>
            <a:pPr marL="0" indent="0">
              <a:buNone/>
            </a:pPr>
            <a:r>
              <a:rPr lang="en-US" dirty="0">
                <a:latin typeface="Courier New" panose="02070309020205020404" pitchFamily="49" charset="0"/>
                <a:cs typeface="Courier New" panose="02070309020205020404" pitchFamily="49" charset="0"/>
              </a:rPr>
              <a:t>            J(M+m,M+m-1) = -lambda*p(n+1,m-1)*v(n+1,m-1)/(2*p(n+1,m));</a:t>
            </a:r>
          </a:p>
          <a:p>
            <a:pPr marL="0" indent="0">
              <a:buNone/>
            </a:pPr>
            <a:r>
              <a:rPr lang="en-US" dirty="0">
                <a:latin typeface="Courier New" panose="02070309020205020404" pitchFamily="49" charset="0"/>
                <a:cs typeface="Courier New" panose="02070309020205020404" pitchFamily="49" charset="0"/>
              </a:rPr>
              <a:t>            J(</a:t>
            </a:r>
            <a:r>
              <a:rPr lang="en-US" dirty="0" err="1">
                <a:latin typeface="Courier New" panose="02070309020205020404" pitchFamily="49" charset="0"/>
                <a:cs typeface="Courier New" panose="02070309020205020404" pitchFamily="49" charset="0"/>
              </a:rPr>
              <a:t>M+m,M+m</a:t>
            </a:r>
            <a:r>
              <a:rPr lang="en-US" dirty="0">
                <a:latin typeface="Courier New" panose="02070309020205020404" pitchFamily="49" charset="0"/>
                <a:cs typeface="Courier New" panose="02070309020205020404" pitchFamily="49" charset="0"/>
              </a:rPr>
              <a:t>)   = 1;</a:t>
            </a:r>
          </a:p>
          <a:p>
            <a:pPr marL="0" indent="0">
              <a:buNone/>
            </a:pPr>
            <a:r>
              <a:rPr lang="en-US" dirty="0">
                <a:latin typeface="Courier New" panose="02070309020205020404" pitchFamily="49" charset="0"/>
                <a:cs typeface="Courier New" panose="02070309020205020404" pitchFamily="49" charset="0"/>
              </a:rPr>
              <a:t>            J(M+m,M+m+1) = lambda*p(n+1,m-1)*v(n+1,m-1)/(2*p(n+1,m));</a:t>
            </a:r>
          </a:p>
          <a:p>
            <a:pPr marL="0" indent="0">
              <a:buNone/>
            </a:pPr>
            <a:r>
              <a:rPr lang="en-US" dirty="0">
                <a:latin typeface="Courier New" panose="02070309020205020404" pitchFamily="49" charset="0"/>
                <a:cs typeface="Courier New" panose="02070309020205020404" pitchFamily="49" charset="0"/>
              </a:rPr>
              <a:t>        end</a:t>
            </a:r>
          </a:p>
          <a:p>
            <a:pPr marL="0" indent="0">
              <a:buNone/>
            </a:pP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1469195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Code for Payne-</a:t>
            </a:r>
            <a:r>
              <a:rPr lang="en-US" dirty="0" err="1"/>
              <a:t>Whitham</a:t>
            </a:r>
            <a:r>
              <a:rPr lang="en-US" dirty="0"/>
              <a:t> Model III </a:t>
            </a:r>
          </a:p>
        </p:txBody>
      </p:sp>
      <p:sp>
        <p:nvSpPr>
          <p:cNvPr id="3" name="Content Placeholder 2"/>
          <p:cNvSpPr>
            <a:spLocks noGrp="1"/>
          </p:cNvSpPr>
          <p:nvPr>
            <p:ph idx="1"/>
          </p:nvPr>
        </p:nvSpPr>
        <p:spPr/>
        <p:txBody>
          <a:bodyPr>
            <a:normAutofit/>
          </a:bodyPr>
          <a:lstStyle/>
          <a:p>
            <a:pPr marL="0" indent="0">
              <a:buNone/>
            </a:pPr>
            <a:r>
              <a:rPr lang="en-US" sz="2200" dirty="0">
                <a:latin typeface="Courier New" panose="02070309020205020404" pitchFamily="49" charset="0"/>
                <a:cs typeface="Courier New" panose="02070309020205020404" pitchFamily="49" charset="0"/>
              </a:rPr>
              <a:t>% Newton's Method</a:t>
            </a:r>
          </a:p>
          <a:p>
            <a:pPr marL="0" indent="0">
              <a:buNone/>
            </a:pPr>
            <a:r>
              <a:rPr lang="en-US" sz="2200" dirty="0">
                <a:latin typeface="Courier New" panose="02070309020205020404" pitchFamily="49" charset="0"/>
                <a:cs typeface="Courier New" panose="02070309020205020404" pitchFamily="49" charset="0"/>
              </a:rPr>
              <a:t>        dx = </a:t>
            </a:r>
            <a:r>
              <a:rPr lang="en-US" sz="2200" dirty="0" err="1">
                <a:latin typeface="Courier New" panose="02070309020205020404" pitchFamily="49" charset="0"/>
                <a:cs typeface="Courier New" panose="02070309020205020404" pitchFamily="49" charset="0"/>
              </a:rPr>
              <a:t>solveSVD</a:t>
            </a:r>
            <a:r>
              <a:rPr lang="en-US" sz="2200" dirty="0">
                <a:latin typeface="Courier New" panose="02070309020205020404" pitchFamily="49" charset="0"/>
                <a:cs typeface="Courier New" panose="02070309020205020404" pitchFamily="49" charset="0"/>
              </a:rPr>
              <a:t>(J,F);</a:t>
            </a:r>
          </a:p>
          <a:p>
            <a:pPr marL="0" indent="0">
              <a:buNone/>
            </a:pPr>
            <a:r>
              <a:rPr lang="en-US" sz="2200" dirty="0">
                <a:latin typeface="Courier New" panose="02070309020205020404" pitchFamily="49" charset="0"/>
                <a:cs typeface="Courier New" panose="02070309020205020404" pitchFamily="49" charset="0"/>
              </a:rPr>
              <a:t>        x = x - dx;</a:t>
            </a:r>
          </a:p>
          <a:p>
            <a:pPr marL="0" indent="0">
              <a:buNone/>
            </a:pPr>
            <a:r>
              <a:rPr lang="en-US" sz="2200" dirty="0">
                <a:latin typeface="Courier New" panose="02070309020205020404" pitchFamily="49" charset="0"/>
                <a:cs typeface="Courier New" panose="02070309020205020404" pitchFamily="49" charset="0"/>
              </a:rPr>
              <a:t>        error = epsilon * norm(x);</a:t>
            </a:r>
          </a:p>
          <a:p>
            <a:pPr marL="0" indent="0">
              <a:buNone/>
            </a:pPr>
            <a:r>
              <a:rPr lang="en-US" sz="2200" dirty="0">
                <a:latin typeface="Courier New" panose="02070309020205020404" pitchFamily="49" charset="0"/>
                <a:cs typeface="Courier New" panose="02070309020205020404" pitchFamily="49" charset="0"/>
              </a:rPr>
              <a:t>        iteration = iteration + 1;</a:t>
            </a:r>
          </a:p>
          <a:p>
            <a:pPr marL="0" indent="0">
              <a:buNone/>
            </a:pPr>
            <a:r>
              <a:rPr lang="en-US" sz="2200" dirty="0">
                <a:latin typeface="Courier New" panose="02070309020205020404" pitchFamily="49" charset="0"/>
                <a:cs typeface="Courier New" panose="02070309020205020404" pitchFamily="49" charset="0"/>
              </a:rPr>
              <a:t>        if iteration == 30</a:t>
            </a:r>
          </a:p>
          <a:p>
            <a:pPr marL="0" indent="0">
              <a:buNone/>
            </a:pP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disp</a:t>
            </a:r>
            <a:r>
              <a:rPr lang="en-US" sz="2200" dirty="0">
                <a:latin typeface="Courier New" panose="02070309020205020404" pitchFamily="49" charset="0"/>
                <a:cs typeface="Courier New" panose="02070309020205020404" pitchFamily="49" charset="0"/>
              </a:rPr>
              <a:t>('Maximum iterations exceeded')</a:t>
            </a:r>
          </a:p>
          <a:p>
            <a:pPr marL="0" indent="0">
              <a:buNone/>
            </a:pPr>
            <a:r>
              <a:rPr lang="en-US" sz="2200" dirty="0">
                <a:latin typeface="Courier New" panose="02070309020205020404" pitchFamily="49" charset="0"/>
                <a:cs typeface="Courier New" panose="02070309020205020404" pitchFamily="49" charset="0"/>
              </a:rPr>
              <a:t>            break</a:t>
            </a:r>
          </a:p>
          <a:p>
            <a:pPr marL="0" indent="0">
              <a:buNone/>
            </a:pPr>
            <a:r>
              <a:rPr lang="en-US" sz="2200" dirty="0">
                <a:latin typeface="Courier New" panose="02070309020205020404" pitchFamily="49" charset="0"/>
                <a:cs typeface="Courier New" panose="02070309020205020404" pitchFamily="49" charset="0"/>
              </a:rPr>
              <a:t>        end</a:t>
            </a:r>
          </a:p>
          <a:p>
            <a:pPr marL="0" indent="0">
              <a:buNone/>
            </a:pPr>
            <a:r>
              <a:rPr lang="en-US" sz="2200" dirty="0">
                <a:latin typeface="Courier New" panose="02070309020205020404" pitchFamily="49" charset="0"/>
                <a:cs typeface="Courier New" panose="02070309020205020404" pitchFamily="49" charset="0"/>
              </a:rPr>
              <a:t>    end</a:t>
            </a:r>
          </a:p>
          <a:p>
            <a:pPr marL="0" indent="0">
              <a:buNone/>
            </a:pPr>
            <a:r>
              <a:rPr lang="en-US" sz="2200" dirty="0">
                <a:latin typeface="Courier New" panose="02070309020205020404" pitchFamily="49" charset="0"/>
                <a:cs typeface="Courier New" panose="02070309020205020404" pitchFamily="49" charset="0"/>
              </a:rPr>
              <a:t>end</a:t>
            </a:r>
          </a:p>
          <a:p>
            <a:pPr marL="0" indent="0">
              <a:buNone/>
            </a:pPr>
            <a:endParaRPr lang="en-US" dirty="0"/>
          </a:p>
        </p:txBody>
      </p:sp>
    </p:spTree>
    <p:extLst>
      <p:ext uri="{BB962C8B-B14F-4D97-AF65-F5344CB8AC3E}">
        <p14:creationId xmlns:p14="http://schemas.microsoft.com/office/powerpoint/2010/main" val="11251781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Boundary Conditions</a:t>
            </a:r>
            <a:endParaRPr lang="en-US" dirty="0"/>
          </a:p>
        </p:txBody>
      </p:sp>
      <p:sp>
        <p:nvSpPr>
          <p:cNvPr id="3" name="Content Placeholder 2"/>
          <p:cNvSpPr>
            <a:spLocks noGrp="1"/>
          </p:cNvSpPr>
          <p:nvPr>
            <p:ph idx="1"/>
          </p:nvPr>
        </p:nvSpPr>
        <p:spPr/>
        <p:txBody>
          <a:bodyPr/>
          <a:lstStyle/>
          <a:p>
            <a:r>
              <a:rPr lang="en-US" dirty="0" smtClean="0"/>
              <a:t>Nonlinear equations have hard boundary conditions – It’s easier to solve the equation for a larger grid and only show the solution for the smaller section</a:t>
            </a:r>
          </a:p>
        </p:txBody>
      </p:sp>
      <p:sp>
        <p:nvSpPr>
          <p:cNvPr id="4" name="Rectangle 3"/>
          <p:cNvSpPr/>
          <p:nvPr/>
        </p:nvSpPr>
        <p:spPr>
          <a:xfrm>
            <a:off x="1828800" y="3733800"/>
            <a:ext cx="4800600" cy="2057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667000" y="4191000"/>
            <a:ext cx="3276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48000" y="4419600"/>
            <a:ext cx="2438400" cy="369332"/>
          </a:xfrm>
          <a:prstGeom prst="rect">
            <a:avLst/>
          </a:prstGeom>
          <a:noFill/>
        </p:spPr>
        <p:txBody>
          <a:bodyPr wrap="square" rtlCol="0">
            <a:spAutoFit/>
          </a:bodyPr>
          <a:lstStyle/>
          <a:p>
            <a:pPr algn="ctr"/>
            <a:r>
              <a:rPr lang="en-US" dirty="0" smtClean="0"/>
              <a:t>Solution Space</a:t>
            </a:r>
            <a:endParaRPr lang="en-US" dirty="0"/>
          </a:p>
        </p:txBody>
      </p:sp>
      <p:sp>
        <p:nvSpPr>
          <p:cNvPr id="7" name="TextBox 6"/>
          <p:cNvSpPr txBox="1"/>
          <p:nvPr/>
        </p:nvSpPr>
        <p:spPr>
          <a:xfrm>
            <a:off x="2895600" y="3810000"/>
            <a:ext cx="2590800" cy="369332"/>
          </a:xfrm>
          <a:prstGeom prst="rect">
            <a:avLst/>
          </a:prstGeom>
          <a:noFill/>
        </p:spPr>
        <p:txBody>
          <a:bodyPr wrap="square" rtlCol="0">
            <a:spAutoFit/>
          </a:bodyPr>
          <a:lstStyle/>
          <a:p>
            <a:pPr algn="ctr"/>
            <a:r>
              <a:rPr lang="en-US" dirty="0" smtClean="0"/>
              <a:t>Large Boundary</a:t>
            </a:r>
            <a:endParaRPr lang="en-US" dirty="0"/>
          </a:p>
        </p:txBody>
      </p:sp>
    </p:spTree>
    <p:extLst>
      <p:ext uri="{BB962C8B-B14F-4D97-AF65-F5344CB8AC3E}">
        <p14:creationId xmlns:p14="http://schemas.microsoft.com/office/powerpoint/2010/main" val="38479062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dirty="0" smtClean="0"/>
              <a:t>Josh Hallam</a:t>
            </a:r>
            <a:endParaRPr lang="en-US" dirty="0"/>
          </a:p>
        </p:txBody>
      </p:sp>
    </p:spTree>
    <p:extLst>
      <p:ext uri="{BB962C8B-B14F-4D97-AF65-F5344CB8AC3E}">
        <p14:creationId xmlns:p14="http://schemas.microsoft.com/office/powerpoint/2010/main" val="2570718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Lighthill</a:t>
            </a:r>
            <a:r>
              <a:rPr lang="en-US" dirty="0"/>
              <a:t>-</a:t>
            </a:r>
            <a:r>
              <a:rPr lang="en-US" dirty="0" err="1"/>
              <a:t>Whitham</a:t>
            </a:r>
            <a:r>
              <a:rPr lang="en-US" dirty="0"/>
              <a:t>-Richards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Waves move to the right if</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b="0" i="1" smtClean="0">
                              <a:latin typeface="Cambria Math"/>
                            </a:rPr>
                            <m:t>𝑣</m:t>
                          </m:r>
                        </m:e>
                        <m:sub>
                          <m:r>
                            <a:rPr lang="en-US" i="1">
                              <a:latin typeface="Cambria Math" panose="02040503050406030204" pitchFamily="18" charset="0"/>
                            </a:rPr>
                            <m:t>𝑚𝑎𝑥</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𝑚𝑎𝑥</m:t>
                              </m:r>
                            </m:sub>
                          </m:sSub>
                          <m:r>
                            <a:rPr lang="en-US" i="1">
                              <a:latin typeface="Cambria Math" panose="02040503050406030204" pitchFamily="18" charset="0"/>
                            </a:rPr>
                            <m:t>𝜌</m:t>
                          </m:r>
                        </m:num>
                        <m:den>
                          <m:sSub>
                            <m:sSubPr>
                              <m:ctrlPr>
                                <a:rPr lang="en-US"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𝑚𝑎𝑥</m:t>
                              </m:r>
                            </m:sub>
                          </m:sSub>
                        </m:den>
                      </m:f>
                      <m:r>
                        <a:rPr lang="en-US" i="1">
                          <a:latin typeface="Cambria Math" panose="02040503050406030204" pitchFamily="18" charset="0"/>
                        </a:rPr>
                        <m:t>&gt;0</m:t>
                      </m:r>
                    </m:oMath>
                  </m:oMathPara>
                </a14:m>
                <a:endParaRPr lang="en-US" dirty="0"/>
              </a:p>
              <a:p>
                <a:pPr marL="0" indent="0">
                  <a:buNone/>
                </a:pPr>
                <a:endParaRPr lang="en-US" dirty="0" smtClean="0"/>
              </a:p>
              <a:p>
                <a:pPr marL="0" indent="0">
                  <a:buNone/>
                </a:pPr>
                <a:r>
                  <a:rPr lang="en-US" dirty="0" smtClean="0"/>
                  <a:t>Waves move to the left if</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b="0" i="1" smtClean="0">
                              <a:latin typeface="Cambria Math"/>
                            </a:rPr>
                            <m:t>𝑣</m:t>
                          </m:r>
                        </m:e>
                        <m:sub>
                          <m:r>
                            <a:rPr lang="en-US" i="1">
                              <a:latin typeface="Cambria Math" panose="02040503050406030204" pitchFamily="18" charset="0"/>
                            </a:rPr>
                            <m:t>𝑚𝑎𝑥</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𝑚𝑎𝑥</m:t>
                              </m:r>
                            </m:sub>
                          </m:sSub>
                          <m:r>
                            <a:rPr lang="en-US" i="1">
                              <a:latin typeface="Cambria Math" panose="02040503050406030204" pitchFamily="18" charset="0"/>
                            </a:rPr>
                            <m:t>𝜌</m:t>
                          </m:r>
                        </m:num>
                        <m:den>
                          <m:sSub>
                            <m:sSubPr>
                              <m:ctrlPr>
                                <a:rPr lang="en-US"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𝑚𝑎𝑥</m:t>
                              </m:r>
                            </m:sub>
                          </m:sSub>
                        </m:den>
                      </m:f>
                      <m:r>
                        <a:rPr lang="en-US" b="0" i="1" smtClean="0">
                          <a:latin typeface="Cambria Math"/>
                        </a:rPr>
                        <m:t>&lt;</m:t>
                      </m:r>
                      <m:r>
                        <a:rPr lang="en-US" i="1">
                          <a:latin typeface="Cambria Math" panose="02040503050406030204" pitchFamily="18" charset="0"/>
                        </a:rPr>
                        <m:t>0</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852" t="-1752"/>
                </a:stretch>
              </a:blipFill>
            </p:spPr>
            <p:txBody>
              <a:bodyPr/>
              <a:lstStyle/>
              <a:p>
                <a:r>
                  <a:rPr lang="en-US">
                    <a:noFill/>
                  </a:rPr>
                  <a:t> </a:t>
                </a:r>
              </a:p>
            </p:txBody>
          </p:sp>
        </mc:Fallback>
      </mc:AlternateContent>
    </p:spTree>
    <p:extLst>
      <p:ext uri="{BB962C8B-B14F-4D97-AF65-F5344CB8AC3E}">
        <p14:creationId xmlns:p14="http://schemas.microsoft.com/office/powerpoint/2010/main" val="4705283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Lighthill</a:t>
            </a:r>
            <a:r>
              <a:rPr lang="en-US" dirty="0"/>
              <a:t>-</a:t>
            </a:r>
            <a:r>
              <a:rPr lang="en-US" dirty="0" err="1"/>
              <a:t>Whitham</a:t>
            </a:r>
            <a:r>
              <a:rPr lang="en-US" dirty="0"/>
              <a:t>-Richards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pPr marL="0" indent="0">
                  <a:buNone/>
                </a:pPr>
                <a:r>
                  <a:rPr lang="en-US" dirty="0" smtClean="0"/>
                  <a:t>Crank Nicolson Method:</a:t>
                </a:r>
              </a:p>
              <a:p>
                <a:pPr marL="0" indent="0">
                  <a:buNone/>
                </a:pPr>
                <a14:m>
                  <m:oMathPara xmlns:m="http://schemas.openxmlformats.org/officeDocument/2006/math">
                    <m:oMathParaPr>
                      <m:jc m:val="left"/>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r>
                            <a:rPr lang="en-US" i="1">
                              <a:latin typeface="Cambria Math" panose="02040503050406030204" pitchFamily="18" charset="0"/>
                            </a:rPr>
                            <m:t>+1</m:t>
                          </m:r>
                        </m:sup>
                      </m:sSubSup>
                      <m:r>
                        <a:rPr lang="en-US" i="1">
                          <a:latin typeface="Cambria Math" panose="02040503050406030204" pitchFamily="18" charset="0"/>
                        </a:rPr>
                        <m:t>+</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𝑚𝑎𝑥</m:t>
                                  </m:r>
                                </m:sub>
                              </m:sSub>
                            </m:e>
                            <m:sup>
                              <m:r>
                                <a:rPr lang="en-US" i="1">
                                  <a:latin typeface="Cambria Math" panose="02040503050406030204" pitchFamily="18" charset="0"/>
                                </a:rPr>
                                <m:t>−</m:t>
                              </m:r>
                            </m:sup>
                          </m:sSup>
                          <m:f>
                            <m:fPr>
                              <m:ctrlPr>
                                <a:rPr lang="en-US" i="1">
                                  <a:latin typeface="Cambria Math" panose="02040503050406030204" pitchFamily="18" charset="0"/>
                                </a:rPr>
                              </m:ctrlPr>
                            </m:fPr>
                            <m:num>
                              <m:r>
                                <a:rPr lang="en-US" i="1">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𝑚𝑎𝑥</m:t>
                                  </m:r>
                                </m:sub>
                              </m:sSub>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sup>
                              </m:sSubSup>
                            </m:num>
                            <m:den>
                              <m:sSub>
                                <m:sSubPr>
                                  <m:ctrlPr>
                                    <a:rPr lang="en-US"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𝑚𝑎𝑥</m:t>
                                  </m:r>
                                </m:sub>
                              </m:sSub>
                            </m:den>
                          </m:f>
                        </m:e>
                      </m:d>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𝜆</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r>
                        <a:rPr lang="en-US" i="1">
                          <a:latin typeface="Cambria Math" panose="02040503050406030204" pitchFamily="18" charset="0"/>
                        </a:rPr>
                        <m:t>−</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𝑚𝑎𝑥</m:t>
                                  </m:r>
                                </m:sub>
                              </m:sSub>
                            </m:e>
                            <m:sup>
                              <m:r>
                                <a:rPr lang="en-US" i="1">
                                  <a:latin typeface="Cambria Math" panose="02040503050406030204" pitchFamily="18" charset="0"/>
                                </a:rPr>
                                <m:t>−</m:t>
                              </m:r>
                            </m:sup>
                          </m:sSup>
                          <m:f>
                            <m:fPr>
                              <m:ctrlPr>
                                <a:rPr lang="en-US" i="1">
                                  <a:latin typeface="Cambria Math" panose="02040503050406030204" pitchFamily="18" charset="0"/>
                                </a:rPr>
                              </m:ctrlPr>
                            </m:fPr>
                            <m:num>
                              <m:r>
                                <a:rPr lang="en-US" i="1">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𝑚𝑎𝑥</m:t>
                                  </m:r>
                                </m:sub>
                              </m:sSub>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sup>
                              </m:sSubSup>
                            </m:num>
                            <m:den>
                              <m:sSub>
                                <m:sSubPr>
                                  <m:ctrlPr>
                                    <a:rPr lang="en-US"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𝑚𝑎𝑥</m:t>
                                  </m:r>
                                </m:sub>
                              </m:sSub>
                            </m:den>
                          </m:f>
                        </m:e>
                      </m:d>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𝜆</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r>
                        <a:rPr lang="en-US" i="1">
                          <a:latin typeface="Cambria Math" panose="02040503050406030204" pitchFamily="18" charset="0"/>
                        </a:rPr>
                        <m:t>=</m:t>
                      </m:r>
                    </m:oMath>
                  </m:oMathPara>
                </a14:m>
                <a:endParaRPr lang="en-US" dirty="0" smtClean="0"/>
              </a:p>
              <a:p>
                <a:pPr marL="0" indent="0">
                  <a:buNone/>
                </a:pPr>
                <a14:m>
                  <m:oMathPara xmlns:m="http://schemas.openxmlformats.org/officeDocument/2006/math">
                    <m:oMathParaPr>
                      <m:jc m:val="left"/>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sup>
                      </m:sSubSup>
                      <m:r>
                        <a:rPr lang="en-US" i="1">
                          <a:latin typeface="Cambria Math" panose="02040503050406030204" pitchFamily="18" charset="0"/>
                        </a:rPr>
                        <m:t>−</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𝑚𝑎𝑥</m:t>
                                  </m:r>
                                </m:sub>
                              </m:sSub>
                            </m:e>
                            <m:sup>
                              <m:r>
                                <a:rPr lang="en-US" i="1">
                                  <a:latin typeface="Cambria Math" panose="02040503050406030204" pitchFamily="18" charset="0"/>
                                </a:rPr>
                                <m:t>−</m:t>
                              </m:r>
                            </m:sup>
                          </m:sSup>
                          <m:f>
                            <m:fPr>
                              <m:ctrlPr>
                                <a:rPr lang="en-US" i="1">
                                  <a:latin typeface="Cambria Math" panose="02040503050406030204" pitchFamily="18" charset="0"/>
                                </a:rPr>
                              </m:ctrlPr>
                            </m:fPr>
                            <m:num>
                              <m:r>
                                <a:rPr lang="en-US" i="1">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𝑚𝑎𝑥</m:t>
                                  </m:r>
                                </m:sub>
                              </m:sSub>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sup>
                              </m:sSubSup>
                            </m:num>
                            <m:den>
                              <m:sSub>
                                <m:sSubPr>
                                  <m:ctrlPr>
                                    <a:rPr lang="en-US"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𝑚𝑎𝑥</m:t>
                                  </m:r>
                                </m:sub>
                              </m:sSub>
                            </m:den>
                          </m:f>
                        </m:e>
                      </m:d>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𝜆</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sup>
                      </m:sSubSup>
                      <m:r>
                        <a:rPr lang="en-US" i="1">
                          <a:latin typeface="Cambria Math" panose="02040503050406030204" pitchFamily="18" charset="0"/>
                        </a:rPr>
                        <m:t>+</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𝑚𝑎𝑥</m:t>
                                  </m:r>
                                </m:sub>
                              </m:sSub>
                            </m:e>
                            <m:sup>
                              <m:r>
                                <a:rPr lang="en-US" i="1">
                                  <a:latin typeface="Cambria Math" panose="02040503050406030204" pitchFamily="18" charset="0"/>
                                </a:rPr>
                                <m:t>−</m:t>
                              </m:r>
                            </m:sup>
                          </m:sSup>
                          <m:f>
                            <m:fPr>
                              <m:ctrlPr>
                                <a:rPr lang="en-US" i="1">
                                  <a:latin typeface="Cambria Math" panose="02040503050406030204" pitchFamily="18" charset="0"/>
                                </a:rPr>
                              </m:ctrlPr>
                            </m:fPr>
                            <m:num>
                              <m:r>
                                <a:rPr lang="en-US" i="1">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𝑚𝑎𝑥</m:t>
                                  </m:r>
                                </m:sub>
                              </m:sSub>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sub>
                                <m:sup>
                                  <m:r>
                                    <a:rPr lang="en-US" i="1">
                                      <a:latin typeface="Cambria Math" panose="02040503050406030204" pitchFamily="18" charset="0"/>
                                    </a:rPr>
                                    <m:t>𝑛</m:t>
                                  </m:r>
                                </m:sup>
                              </m:sSubSup>
                            </m:num>
                            <m:den>
                              <m:sSub>
                                <m:sSubPr>
                                  <m:ctrlPr>
                                    <a:rPr lang="en-US"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𝑚𝑎𝑥</m:t>
                                  </m:r>
                                </m:sub>
                              </m:sSub>
                            </m:den>
                          </m:f>
                        </m:e>
                      </m:d>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𝜆</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𝑚</m:t>
                          </m:r>
                          <m:r>
                            <a:rPr lang="en-US" i="1">
                              <a:latin typeface="Cambria Math" panose="02040503050406030204" pitchFamily="18" charset="0"/>
                            </a:rPr>
                            <m:t>−1</m:t>
                          </m:r>
                        </m:sub>
                        <m:sup>
                          <m:r>
                            <a:rPr lang="en-US" i="1">
                              <a:latin typeface="Cambria Math" panose="02040503050406030204" pitchFamily="18" charset="0"/>
                            </a:rPr>
                            <m:t>𝑛</m:t>
                          </m:r>
                        </m:sup>
                      </m:sSubSup>
                      <m:r>
                        <a:rPr lang="en-US" i="1">
                          <a:latin typeface="Cambria Math" panose="02040503050406030204" pitchFamily="18" charset="0"/>
                        </a:rPr>
                        <m:t>=</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333" t="-2022"/>
                </a:stretch>
              </a:blipFill>
            </p:spPr>
            <p:txBody>
              <a:bodyPr/>
              <a:lstStyle/>
              <a:p>
                <a:r>
                  <a:rPr lang="en-US">
                    <a:noFill/>
                  </a:rPr>
                  <a:t> </a:t>
                </a:r>
              </a:p>
            </p:txBody>
          </p:sp>
        </mc:Fallback>
      </mc:AlternateContent>
    </p:spTree>
    <p:extLst>
      <p:ext uri="{BB962C8B-B14F-4D97-AF65-F5344CB8AC3E}">
        <p14:creationId xmlns:p14="http://schemas.microsoft.com/office/powerpoint/2010/main" val="37453458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Lighthill</a:t>
            </a:r>
            <a:r>
              <a:rPr lang="en-US" dirty="0"/>
              <a:t>-</a:t>
            </a:r>
            <a:r>
              <a:rPr lang="en-US" dirty="0" err="1"/>
              <a:t>Whitham</a:t>
            </a:r>
            <a:r>
              <a:rPr lang="en-US" dirty="0"/>
              <a:t>-Richards Model</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6564" y="1600200"/>
            <a:ext cx="603087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2895600" y="4648200"/>
            <a:ext cx="1066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2743200" y="2971800"/>
            <a:ext cx="9906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44092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Lighthill</a:t>
            </a:r>
            <a:r>
              <a:rPr lang="en-US" dirty="0"/>
              <a:t>-</a:t>
            </a:r>
            <a:r>
              <a:rPr lang="en-US" dirty="0" err="1"/>
              <a:t>Whitham</a:t>
            </a:r>
            <a:r>
              <a:rPr lang="en-US" dirty="0"/>
              <a:t>-Richards Model</a:t>
            </a:r>
          </a:p>
        </p:txBody>
      </p:sp>
      <p:pic>
        <p:nvPicPr>
          <p:cNvPr id="4" name="ProjectLWRmixedSlow.wmv.avi">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555750" y="1600200"/>
            <a:ext cx="6034088" cy="4525963"/>
          </a:xfrm>
        </p:spPr>
      </p:pic>
    </p:spTree>
    <p:extLst>
      <p:ext uri="{BB962C8B-B14F-4D97-AF65-F5344CB8AC3E}">
        <p14:creationId xmlns:p14="http://schemas.microsoft.com/office/powerpoint/2010/main" val="35444306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Greenberg Model</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𝜌</m:t>
                      </m:r>
                      <m:r>
                        <a:rPr lang="en-US" i="1">
                          <a:latin typeface="Cambria Math" panose="02040503050406030204" pitchFamily="18" charset="0"/>
                        </a:rPr>
                        <m:t>𝑣</m:t>
                      </m:r>
                      <m:d>
                        <m:dPr>
                          <m:ctrlPr>
                            <a:rPr lang="en-US" i="1">
                              <a:latin typeface="Cambria Math" panose="02040503050406030204" pitchFamily="18" charset="0"/>
                            </a:rPr>
                          </m:ctrlPr>
                        </m:dPr>
                        <m:e>
                          <m:r>
                            <a:rPr lang="en-US" i="1">
                              <a:latin typeface="Cambria Math" panose="02040503050406030204" pitchFamily="18" charset="0"/>
                            </a:rPr>
                            <m:t>𝜌</m:t>
                          </m:r>
                        </m:e>
                      </m:d>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𝑥</m:t>
                          </m:r>
                        </m:sub>
                      </m:sSub>
                      <m:r>
                        <a:rPr lang="en-US" i="1">
                          <a:latin typeface="Cambria Math" panose="02040503050406030204" pitchFamily="18" charset="0"/>
                        </a:rPr>
                        <m:t>=0 , </m:t>
                      </m:r>
                      <m:r>
                        <a:rPr lang="en-US" b="0" i="1" smtClean="0">
                          <a:latin typeface="Cambria Math"/>
                        </a:rPr>
                        <m:t> </m:t>
                      </m:r>
                      <m:r>
                        <a:rPr lang="en-US" i="1">
                          <a:latin typeface="Cambria Math" panose="02040503050406030204" pitchFamily="18" charset="0"/>
                        </a:rPr>
                        <m:t>𝑣</m:t>
                      </m:r>
                      <m:d>
                        <m:dPr>
                          <m:ctrlPr>
                            <a:rPr lang="en-US" i="1">
                              <a:latin typeface="Cambria Math" panose="02040503050406030204" pitchFamily="18" charset="0"/>
                            </a:rPr>
                          </m:ctrlPr>
                        </m:dPr>
                        <m:e>
                          <m:r>
                            <a:rPr lang="en-US" i="1">
                              <a:latin typeface="Cambria Math" panose="02040503050406030204" pitchFamily="18" charset="0"/>
                            </a:rPr>
                            <m:t>𝜌</m:t>
                          </m:r>
                        </m:e>
                      </m:d>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𝑚𝑎𝑥</m:t>
                          </m:r>
                        </m:sub>
                      </m:sSub>
                      <m:r>
                        <a:rPr lang="en-US" i="1">
                          <a:latin typeface="Cambria Math" panose="02040503050406030204" pitchFamily="18" charset="0"/>
                        </a:rPr>
                        <m:t>𝑙𝑛</m:t>
                      </m:r>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𝑚𝑎𝑥</m:t>
                              </m:r>
                            </m:sub>
                          </m:sSub>
                        </m:num>
                        <m:den>
                          <m:r>
                            <a:rPr lang="en-US" i="1">
                              <a:latin typeface="Cambria Math" panose="02040503050406030204" pitchFamily="18" charset="0"/>
                            </a:rPr>
                            <m:t>𝜌</m:t>
                          </m:r>
                        </m:den>
                      </m:f>
                      <m:r>
                        <a:rPr lang="en-US" i="1" smtClean="0">
                          <a:latin typeface="Cambria Math" panose="02040503050406030204" pitchFamily="18" charset="0"/>
                        </a:rPr>
                        <m:t>)</m:t>
                      </m:r>
                    </m:oMath>
                  </m:oMathPara>
                </a14:m>
                <a:endParaRPr lang="en-US" dirty="0" smtClean="0"/>
              </a:p>
              <a:p>
                <a:pPr marL="0" indent="0">
                  <a:buNone/>
                </a:pPr>
                <a:endParaRPr lang="en-US" i="1" dirty="0" smtClean="0"/>
              </a:p>
              <a:p>
                <a:pPr marL="0" indent="0">
                  <a:buNone/>
                </a:pPr>
                <a:r>
                  <a:rPr lang="en-US" dirty="0" smtClean="0"/>
                  <a:t>Chain Rule:</a:t>
                </a: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𝑡</m:t>
                          </m:r>
                        </m:sub>
                      </m:sSub>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𝑚𝑎𝑥</m:t>
                              </m:r>
                            </m:sub>
                          </m:sSub>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𝑚𝑎𝑥</m:t>
                                          </m:r>
                                        </m:sub>
                                      </m:sSub>
                                    </m:num>
                                    <m:den>
                                      <m:r>
                                        <a:rPr lang="en-US" i="1">
                                          <a:latin typeface="Cambria Math" panose="02040503050406030204" pitchFamily="18" charset="0"/>
                                        </a:rPr>
                                        <m:t>𝜌</m:t>
                                      </m:r>
                                    </m:den>
                                  </m:f>
                                </m:e>
                              </m:d>
                            </m:e>
                          </m:func>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𝑚𝑎𝑥</m:t>
                              </m:r>
                            </m:sub>
                          </m:sSub>
                        </m:e>
                      </m:d>
                      <m:sSub>
                        <m:sSubPr>
                          <m:ctrlPr>
                            <a:rPr lang="en-US"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𝑥</m:t>
                          </m:r>
                        </m:sub>
                      </m:sSub>
                      <m:r>
                        <a:rPr lang="en-US" i="1">
                          <a:latin typeface="Cambria Math" panose="02040503050406030204" pitchFamily="18" charset="0"/>
                        </a:rPr>
                        <m:t>=0 </m:t>
                      </m:r>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852"/>
                </a:stretch>
              </a:blipFill>
            </p:spPr>
            <p:txBody>
              <a:bodyPr/>
              <a:lstStyle/>
              <a:p>
                <a:r>
                  <a:rPr lang="en-US">
                    <a:noFill/>
                  </a:rPr>
                  <a:t> </a:t>
                </a:r>
              </a:p>
            </p:txBody>
          </p:sp>
        </mc:Fallback>
      </mc:AlternateContent>
    </p:spTree>
    <p:extLst>
      <p:ext uri="{BB962C8B-B14F-4D97-AF65-F5344CB8AC3E}">
        <p14:creationId xmlns:p14="http://schemas.microsoft.com/office/powerpoint/2010/main" val="2147516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TotalTime>
  <Words>1426</Words>
  <Application>Microsoft Office PowerPoint</Application>
  <PresentationFormat>On-screen Show (4:3)</PresentationFormat>
  <Paragraphs>302</Paragraphs>
  <Slides>47</Slides>
  <Notes>0</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Cambria Math</vt:lpstr>
      <vt:lpstr>Courier New</vt:lpstr>
      <vt:lpstr>Office Theme</vt:lpstr>
      <vt:lpstr>One Lane Traffic Flow Models</vt:lpstr>
      <vt:lpstr>What is traffic flow?</vt:lpstr>
      <vt:lpstr>One Lane Highway</vt:lpstr>
      <vt:lpstr>Lighthill-Whitham-Richards Model</vt:lpstr>
      <vt:lpstr>Lighthill-Whitham-Richards Model</vt:lpstr>
      <vt:lpstr>Lighthill-Whitham-Richards Model</vt:lpstr>
      <vt:lpstr>Lighthill-Whitham-Richards Model</vt:lpstr>
      <vt:lpstr>Lighthill-Whitham-Richards Model</vt:lpstr>
      <vt:lpstr>Greenberg Model</vt:lpstr>
      <vt:lpstr>Greenberg Model</vt:lpstr>
      <vt:lpstr>Greenberg Model</vt:lpstr>
      <vt:lpstr>Greenberg Model</vt:lpstr>
      <vt:lpstr>Greenberg Model</vt:lpstr>
      <vt:lpstr>Payne-Whitham Model</vt:lpstr>
      <vt:lpstr>Payne-Whitham Model</vt:lpstr>
      <vt:lpstr>Payne-Whitham Model</vt:lpstr>
      <vt:lpstr>Payne-Whitham Model</vt:lpstr>
      <vt:lpstr>What is wrong here?</vt:lpstr>
      <vt:lpstr>Lighthill-Whitham-Richards Model II</vt:lpstr>
      <vt:lpstr>Lighthill-Whitham-Richards Model II</vt:lpstr>
      <vt:lpstr>Lighthill-Whitham-Richards Model II</vt:lpstr>
      <vt:lpstr>Lighthill-Whitham-Richards Model II</vt:lpstr>
      <vt:lpstr>Greenberg Model II</vt:lpstr>
      <vt:lpstr>Greenberg Model II</vt:lpstr>
      <vt:lpstr>Greenberg Model II</vt:lpstr>
      <vt:lpstr>Payne-Whitham Model II</vt:lpstr>
      <vt:lpstr>Payne-Whitham Model II</vt:lpstr>
      <vt:lpstr>Payne-Whitham Model II</vt:lpstr>
      <vt:lpstr>Payne-Whitham Model II</vt:lpstr>
      <vt:lpstr>Payne-Whitham Model II</vt:lpstr>
      <vt:lpstr>Now what’s wrong?</vt:lpstr>
      <vt:lpstr>Payne-Whitham Model III</vt:lpstr>
      <vt:lpstr>Payne-Whitham Model III</vt:lpstr>
      <vt:lpstr>Payne-Whitham Model III</vt:lpstr>
      <vt:lpstr>Payne-Whitham Model III</vt:lpstr>
      <vt:lpstr>Example Code for Payne-Whitham Model III </vt:lpstr>
      <vt:lpstr>Example Code for Payne-Whitham Model III </vt:lpstr>
      <vt:lpstr>Example Code for Payne-Whitham Model III </vt:lpstr>
      <vt:lpstr>Example Code for Payne-Whitham Model III </vt:lpstr>
      <vt:lpstr>Example Code for Payne-Whitham Model III </vt:lpstr>
      <vt:lpstr>Example Code for Payne-Whitham Model III </vt:lpstr>
      <vt:lpstr>Example Code for Payne-Whitham Model III </vt:lpstr>
      <vt:lpstr>Example Code for Payne-Whitham Model III </vt:lpstr>
      <vt:lpstr>Example Code for Payne-Whitham Model III </vt:lpstr>
      <vt:lpstr>Example Code for Payne-Whitham Model III </vt:lpstr>
      <vt:lpstr>Boundary Conditions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Traffic Flow Theory</dc:title>
  <dc:creator>Josh</dc:creator>
  <cp:lastModifiedBy>TFS 208</cp:lastModifiedBy>
  <cp:revision>29</cp:revision>
  <dcterms:created xsi:type="dcterms:W3CDTF">2014-05-14T11:24:24Z</dcterms:created>
  <dcterms:modified xsi:type="dcterms:W3CDTF">2014-05-15T22:13:59Z</dcterms:modified>
</cp:coreProperties>
</file>