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9"/>
  </p:handoutMasterIdLst>
  <p:sldIdLst>
    <p:sldId id="256" r:id="rId2"/>
    <p:sldId id="257" r:id="rId3"/>
    <p:sldId id="263" r:id="rId4"/>
    <p:sldId id="258" r:id="rId5"/>
    <p:sldId id="276" r:id="rId6"/>
    <p:sldId id="277" r:id="rId7"/>
    <p:sldId id="259" r:id="rId8"/>
    <p:sldId id="269" r:id="rId9"/>
    <p:sldId id="270" r:id="rId10"/>
    <p:sldId id="271" r:id="rId11"/>
    <p:sldId id="264" r:id="rId12"/>
    <p:sldId id="260" r:id="rId13"/>
    <p:sldId id="272" r:id="rId14"/>
    <p:sldId id="273" r:id="rId15"/>
    <p:sldId id="274" r:id="rId16"/>
    <p:sldId id="261" r:id="rId17"/>
    <p:sldId id="265" r:id="rId18"/>
    <p:sldId id="275" r:id="rId19"/>
    <p:sldId id="267" r:id="rId20"/>
    <p:sldId id="266" r:id="rId21"/>
    <p:sldId id="268" r:id="rId22"/>
    <p:sldId id="262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8891588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24" autoAdjust="0"/>
    <p:restoredTop sz="98778" autoAdjust="0"/>
  </p:normalViewPr>
  <p:slideViewPr>
    <p:cSldViewPr showGuides="1">
      <p:cViewPr>
        <p:scale>
          <a:sx n="90" d="100"/>
          <a:sy n="90" d="100"/>
        </p:scale>
        <p:origin x="-696" y="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445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445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20130-E133-403F-831A-04BFFDB02B62}" type="datetimeFigureOut">
              <a:rPr lang="en-US" smtClean="0"/>
              <a:t>5/1/2014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445466"/>
            <a:ext cx="2971800" cy="4445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445466"/>
            <a:ext cx="2971800" cy="4445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4E47B-B9E0-4B13-8400-11033F55D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14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F4AF-1046-4112-8AB1-6EDAE1B3908B}" type="datetimeFigureOut">
              <a:rPr lang="en-US" smtClean="0"/>
              <a:t>5/1/2014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CDD-BADA-4CAB-8F33-45C814253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20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F4AF-1046-4112-8AB1-6EDAE1B3908B}" type="datetimeFigureOut">
              <a:rPr lang="en-US" smtClean="0"/>
              <a:t>5/1/2014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CDD-BADA-4CAB-8F33-45C814253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99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F4AF-1046-4112-8AB1-6EDAE1B3908B}" type="datetimeFigureOut">
              <a:rPr lang="en-US" smtClean="0"/>
              <a:t>5/1/2014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CDD-BADA-4CAB-8F33-45C814253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859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F4AF-1046-4112-8AB1-6EDAE1B3908B}" type="datetimeFigureOut">
              <a:rPr lang="en-US" smtClean="0"/>
              <a:t>5/1/2014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CDD-BADA-4CAB-8F33-45C814253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03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F4AF-1046-4112-8AB1-6EDAE1B3908B}" type="datetimeFigureOut">
              <a:rPr lang="en-US" smtClean="0"/>
              <a:t>5/1/2014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CDD-BADA-4CAB-8F33-45C814253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61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F4AF-1046-4112-8AB1-6EDAE1B3908B}" type="datetimeFigureOut">
              <a:rPr lang="en-US" smtClean="0"/>
              <a:t>5/1/2014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CDD-BADA-4CAB-8F33-45C814253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87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F4AF-1046-4112-8AB1-6EDAE1B3908B}" type="datetimeFigureOut">
              <a:rPr lang="en-US" smtClean="0"/>
              <a:t>5/1/2014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CDD-BADA-4CAB-8F33-45C814253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613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F4AF-1046-4112-8AB1-6EDAE1B3908B}" type="datetimeFigureOut">
              <a:rPr lang="en-US" smtClean="0"/>
              <a:t>5/1/2014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CDD-BADA-4CAB-8F33-45C814253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73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F4AF-1046-4112-8AB1-6EDAE1B3908B}" type="datetimeFigureOut">
              <a:rPr lang="en-US" smtClean="0"/>
              <a:t>5/1/2014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CDD-BADA-4CAB-8F33-45C814253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42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F4AF-1046-4112-8AB1-6EDAE1B3908B}" type="datetimeFigureOut">
              <a:rPr lang="en-US" smtClean="0"/>
              <a:t>5/1/2014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CDD-BADA-4CAB-8F33-45C814253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78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F4AF-1046-4112-8AB1-6EDAE1B3908B}" type="datetimeFigureOut">
              <a:rPr lang="en-US" smtClean="0"/>
              <a:t>5/1/2014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CDD-BADA-4CAB-8F33-45C814253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31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CF4AF-1046-4112-8AB1-6EDAE1B3908B}" type="datetimeFigureOut">
              <a:rPr lang="en-US" smtClean="0"/>
              <a:t>5/1/2014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1BCDD-BADA-4CAB-8F33-45C814253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520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Numerical Calculations of </a:t>
            </a:r>
            <a:r>
              <a:rPr lang="en-US" b="1" dirty="0" err="1" smtClean="0"/>
              <a:t>Lyapunov</a:t>
            </a:r>
            <a:r>
              <a:rPr lang="en-US" b="1" dirty="0" smtClean="0"/>
              <a:t> Numbers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Josh Hallam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83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1D - The Logistic Map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ea typeface="Arial Unicode MS"/>
                <a:cs typeface="Arial Unicode MS"/>
              </a:rPr>
              <a:t>When λ</a:t>
            </a:r>
            <a:r>
              <a:rPr lang="en-US" b="1" dirty="0"/>
              <a:t> = </a:t>
            </a:r>
            <a:r>
              <a:rPr lang="en-US" b="1" dirty="0" smtClean="0"/>
              <a:t>4, </a:t>
            </a:r>
            <a:r>
              <a:rPr lang="en-US" b="1" dirty="0"/>
              <a:t>L = </a:t>
            </a:r>
            <a:r>
              <a:rPr lang="en-US" b="1" dirty="0" smtClean="0"/>
              <a:t>1.99997</a:t>
            </a:r>
            <a:endParaRPr 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324100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515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1D – The Logistic Map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564" y="1600200"/>
            <a:ext cx="6030871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47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2D – The </a:t>
            </a:r>
            <a:r>
              <a:rPr lang="en-US" b="1" dirty="0" err="1" smtClean="0"/>
              <a:t>Tinkerbell</a:t>
            </a:r>
            <a:r>
              <a:rPr lang="en-US" b="1" dirty="0" smtClean="0"/>
              <a:t> Map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1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1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𝒏</m:t>
                                    </m:r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+</m:t>
                                    </m:r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1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𝒚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𝒏</m:t>
                                    </m:r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+</m:t>
                                    </m:r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1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1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1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b="1" i="1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𝒏</m:t>
                                    </m:r>
                                  </m:sub>
                                  <m:sup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𝟐</m:t>
                                    </m:r>
                                  </m:sup>
                                </m:sSubSup>
                                <m:r>
                                  <a:rPr lang="en-US" b="1" i="1">
                                    <a:latin typeface="Cambria Math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US" b="1" i="1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𝒚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𝒏</m:t>
                                    </m:r>
                                  </m:sub>
                                  <m:sup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𝟐</m:t>
                                    </m:r>
                                  </m:sup>
                                </m:sSubSup>
                                <m:r>
                                  <a:rPr lang="en-US" b="1" i="1">
                                    <a:latin typeface="Cambria Math"/>
                                  </a:rPr>
                                  <m:t>+.</m:t>
                                </m:r>
                                <m:r>
                                  <a:rPr lang="en-US" b="1" i="1">
                                    <a:latin typeface="Cambria Math"/>
                                  </a:rPr>
                                  <m:t>𝟗</m:t>
                                </m:r>
                                <m:sSub>
                                  <m:sSubPr>
                                    <m:ctrlPr>
                                      <a:rPr lang="en-US" b="1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𝒏</m:t>
                                    </m:r>
                                  </m:sub>
                                </m:sSub>
                                <m:r>
                                  <a:rPr lang="en-US" b="1" i="1">
                                    <a:latin typeface="Cambria Math"/>
                                  </a:rPr>
                                  <m:t>−.</m:t>
                                </m:r>
                                <m:r>
                                  <a:rPr lang="en-US" b="1" i="1">
                                    <a:latin typeface="Cambria Math"/>
                                  </a:rPr>
                                  <m:t>𝟔𝟎𝟏𝟑</m:t>
                                </m:r>
                                <m:sSub>
                                  <m:sSubPr>
                                    <m:ctrlPr>
                                      <a:rPr lang="en-US" b="1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𝒚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1" i="1">
                                    <a:latin typeface="Cambria Math"/>
                                  </a:rPr>
                                  <m:t>𝟐</m:t>
                                </m:r>
                                <m:sSub>
                                  <m:sSubPr>
                                    <m:ctrlPr>
                                      <a:rPr lang="en-US" b="1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𝒏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b="1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𝒚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𝒏</m:t>
                                    </m:r>
                                  </m:sub>
                                </m:sSub>
                                <m:r>
                                  <a:rPr lang="en-US" b="1" i="1"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en-US" b="1" i="1">
                                    <a:latin typeface="Cambria Math"/>
                                  </a:rPr>
                                  <m:t>𝟐</m:t>
                                </m:r>
                                <m:sSub>
                                  <m:sSubPr>
                                    <m:ctrlPr>
                                      <a:rPr lang="en-US" b="1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𝒏</m:t>
                                    </m:r>
                                  </m:sub>
                                </m:sSub>
                                <m:r>
                                  <a:rPr lang="en-US" b="1" i="1">
                                    <a:latin typeface="Cambria Math"/>
                                  </a:rPr>
                                  <m:t>+.</m:t>
                                </m:r>
                                <m:r>
                                  <a:rPr lang="en-US" b="1" i="1">
                                    <a:latin typeface="Cambria Math"/>
                                  </a:rPr>
                                  <m:t>𝟓</m:t>
                                </m:r>
                                <m:sSub>
                                  <m:sSubPr>
                                    <m:ctrlPr>
                                      <a:rPr lang="en-US" b="1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𝒚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b="1" dirty="0"/>
              </a:p>
              <a:p>
                <a:pPr marL="0" indent="0">
                  <a:buNone/>
                </a:pPr>
                <a:endParaRPr lang="en-US" b="1" dirty="0" smtClean="0"/>
              </a:p>
              <a:p>
                <a:pPr marL="0" indent="0">
                  <a:buNone/>
                </a:pPr>
                <a:r>
                  <a:rPr lang="en-US" sz="1800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syms</a:t>
                </a:r>
                <a:r>
                  <a:rPr lang="en-US" sz="18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x </a:t>
                </a:r>
                <a:r>
                  <a:rPr lang="en-US" sz="1800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y;</a:t>
                </a:r>
                <a:endParaRPr lang="en-US" sz="1800" b="1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marL="0" indent="0">
                  <a:buNone/>
                </a:pPr>
                <a:r>
                  <a:rPr lang="es-ES" sz="18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 = [x^2 - y^2 + .9*x - 0.6013*y;</a:t>
                </a:r>
              </a:p>
              <a:p>
                <a:pPr marL="0" indent="0">
                  <a:buNone/>
                </a:pPr>
                <a:r>
                  <a:rPr lang="en-US" sz="18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2*x*y + 2*x + .27*y];</a:t>
                </a:r>
              </a:p>
              <a:p>
                <a:pPr marL="0" indent="0">
                  <a:buNone/>
                </a:pPr>
                <a:r>
                  <a:rPr lang="en-US" sz="18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v0 = [-.72; -.64];</a:t>
                </a:r>
              </a:p>
              <a:p>
                <a:pPr marL="0" indent="0">
                  <a:buNone/>
                </a:pPr>
                <a:r>
                  <a:rPr lang="en-US" sz="18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N = 10000;</a:t>
                </a:r>
              </a:p>
              <a:p>
                <a:pPr marL="0" indent="0">
                  <a:buNone/>
                </a:pPr>
                <a:r>
                  <a:rPr lang="pt-BR" sz="1800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[</a:t>
                </a:r>
                <a:r>
                  <a:rPr lang="pt-BR" sz="18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L, h] = lyapunov(A,[x, y], v0, N);</a:t>
                </a:r>
              </a:p>
              <a:p>
                <a:pPr marL="0" indent="0">
                  <a:buNone/>
                </a:pPr>
                <a:endParaRPr lang="en-US" b="1" dirty="0" smtClean="0"/>
              </a:p>
              <a:p>
                <a:pPr marL="0" indent="0">
                  <a:buNone/>
                </a:pPr>
                <a:endParaRPr lang="en-US" b="1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030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2D – The </a:t>
            </a:r>
            <a:r>
              <a:rPr lang="en-US" b="1" dirty="0" err="1"/>
              <a:t>Tinkerbell</a:t>
            </a:r>
            <a:r>
              <a:rPr lang="en-US" b="1" dirty="0"/>
              <a:t> 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1" dirty="0"/>
              <a:t>L</a:t>
            </a:r>
            <a:r>
              <a:rPr lang="en-US" b="1" baseline="-25000" dirty="0"/>
              <a:t>1</a:t>
            </a:r>
            <a:r>
              <a:rPr lang="en-US" b="1" dirty="0"/>
              <a:t> = 1.0259, </a:t>
            </a:r>
            <a:r>
              <a:rPr lang="en-US" b="1" i="1" dirty="0"/>
              <a:t>L</a:t>
            </a:r>
            <a:r>
              <a:rPr lang="en-US" b="1" baseline="-25000" dirty="0"/>
              <a:t>2</a:t>
            </a:r>
            <a:r>
              <a:rPr lang="en-US" b="1" dirty="0"/>
              <a:t> = 0.8322</a:t>
            </a: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943" y="2209800"/>
            <a:ext cx="5334000" cy="4000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765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3D – Generalized </a:t>
            </a:r>
            <a:r>
              <a:rPr lang="en-US" b="1" dirty="0" err="1"/>
              <a:t>Lotka-Volterra</a:t>
            </a:r>
            <a:r>
              <a:rPr lang="en-US" b="1" dirty="0"/>
              <a:t> Map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1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1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𝒏</m:t>
                                    </m:r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+</m:t>
                                    </m:r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1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𝒚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𝒏</m:t>
                                    </m:r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+</m:t>
                                    </m:r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1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𝒛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𝒏</m:t>
                                    </m:r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+</m:t>
                                    </m:r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1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1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1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1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𝒏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1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𝟐</m:t>
                                    </m:r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b="1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>
                                            <a:latin typeface="Cambria Math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b="1" i="1">
                                            <a:latin typeface="Cambria Math"/>
                                          </a:rPr>
                                          <m:t>𝒏</m:t>
                                        </m:r>
                                      </m:sub>
                                    </m:sSub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+.</m:t>
                                    </m:r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𝟔𝟕𝟓</m:t>
                                    </m:r>
                                    <m:sSub>
                                      <m:sSubPr>
                                        <m:ctrlPr>
                                          <a:rPr lang="en-US" b="1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>
                                            <a:latin typeface="Cambria Math"/>
                                          </a:rPr>
                                          <m:t>𝒚</m:t>
                                        </m:r>
                                      </m:e>
                                      <m:sub>
                                        <m:r>
                                          <a:rPr lang="en-US" b="1" i="1">
                                            <a:latin typeface="Cambria Math"/>
                                          </a:rPr>
                                          <m:t>𝒏</m:t>
                                        </m:r>
                                      </m:sub>
                                    </m:sSub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−.</m:t>
                                    </m:r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𝟓</m:t>
                                    </m:r>
                                    <m:sSub>
                                      <m:sSubPr>
                                        <m:ctrlPr>
                                          <a:rPr lang="en-US" b="1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>
                                            <a:latin typeface="Cambria Math"/>
                                          </a:rPr>
                                          <m:t>𝒛</m:t>
                                        </m:r>
                                      </m:e>
                                      <m:sub>
                                        <m:r>
                                          <a:rPr lang="en-US" b="1" i="1">
                                            <a:latin typeface="Cambria Math"/>
                                          </a:rPr>
                                          <m:t>𝒏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1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𝒚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𝒏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1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𝟐</m:t>
                                    </m:r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−.</m:t>
                                    </m:r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𝟓</m:t>
                                    </m:r>
                                    <m:sSub>
                                      <m:sSubPr>
                                        <m:ctrlPr>
                                          <a:rPr lang="en-US" b="1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>
                                            <a:latin typeface="Cambria Math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b="1" i="1">
                                            <a:latin typeface="Cambria Math"/>
                                          </a:rPr>
                                          <m:t>𝒏</m:t>
                                        </m:r>
                                      </m:sub>
                                    </m:sSub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b="1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>
                                            <a:latin typeface="Cambria Math"/>
                                          </a:rPr>
                                          <m:t>𝒚</m:t>
                                        </m:r>
                                      </m:e>
                                      <m:sub>
                                        <m:r>
                                          <a:rPr lang="en-US" b="1" i="1">
                                            <a:latin typeface="Cambria Math"/>
                                          </a:rPr>
                                          <m:t>𝒏</m:t>
                                        </m:r>
                                      </m:sub>
                                    </m:sSub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+.</m:t>
                                    </m:r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𝟔𝟕𝟓</m:t>
                                    </m:r>
                                    <m:sSub>
                                      <m:sSubPr>
                                        <m:ctrlPr>
                                          <a:rPr lang="en-US" b="1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>
                                            <a:latin typeface="Cambria Math"/>
                                          </a:rPr>
                                          <m:t>𝒛</m:t>
                                        </m:r>
                                      </m:e>
                                      <m:sub>
                                        <m:r>
                                          <a:rPr lang="en-US" b="1" i="1">
                                            <a:latin typeface="Cambria Math"/>
                                          </a:rPr>
                                          <m:t>𝒏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1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𝒛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𝒏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1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𝟐</m:t>
                                    </m:r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+.</m:t>
                                    </m:r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𝟔𝟕𝟓</m:t>
                                    </m:r>
                                    <m:sSub>
                                      <m:sSubPr>
                                        <m:ctrlPr>
                                          <a:rPr lang="en-US" b="1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>
                                            <a:latin typeface="Cambria Math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b="1" i="1">
                                            <a:latin typeface="Cambria Math"/>
                                          </a:rPr>
                                          <m:t>𝒏</m:t>
                                        </m:r>
                                      </m:sub>
                                    </m:sSub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−.</m:t>
                                    </m:r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𝟓</m:t>
                                    </m:r>
                                    <m:sSub>
                                      <m:sSubPr>
                                        <m:ctrlPr>
                                          <a:rPr lang="en-US" b="1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>
                                            <a:latin typeface="Cambria Math"/>
                                          </a:rPr>
                                          <m:t>𝒚</m:t>
                                        </m:r>
                                      </m:e>
                                      <m:sub>
                                        <m:r>
                                          <a:rPr lang="en-US" b="1" i="1">
                                            <a:latin typeface="Cambria Math"/>
                                          </a:rPr>
                                          <m:t>𝒏</m:t>
                                        </m:r>
                                      </m:sub>
                                    </m:sSub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b="1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>
                                            <a:latin typeface="Cambria Math"/>
                                          </a:rPr>
                                          <m:t>𝒛</m:t>
                                        </m:r>
                                      </m:e>
                                      <m:sub>
                                        <m:r>
                                          <a:rPr lang="en-US" b="1" i="1">
                                            <a:latin typeface="Cambria Math"/>
                                          </a:rPr>
                                          <m:t>𝒏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b="1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146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3D – Generalized </a:t>
            </a:r>
            <a:r>
              <a:rPr lang="en-US" b="1" dirty="0" err="1"/>
              <a:t>Lotka-Volterra</a:t>
            </a:r>
            <a:r>
              <a:rPr lang="en-US" b="1" dirty="0"/>
              <a:t> 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syms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x y z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a = [-1, .675, -.5; 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-.5, -1, .675; 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.675, -.5, -1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</a:p>
          <a:p>
            <a:pPr marL="0" indent="0">
              <a:buNone/>
            </a:pP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e = [2; 2; 2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</a:p>
          <a:p>
            <a:pPr marL="0" indent="0">
              <a:buNone/>
            </a:pP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 = [x*(e(1)+a(1,1)*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x+a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(1,2)*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y+a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(1,3)*z);</a:t>
            </a:r>
          </a:p>
          <a:p>
            <a:pPr marL="0" indent="0">
              <a:buNone/>
            </a:pPr>
            <a:r>
              <a:rPr lang="es-E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y*(e(2)+a(2,1)*</a:t>
            </a:r>
            <a:r>
              <a:rPr lang="es-E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x+a</a:t>
            </a:r>
            <a:r>
              <a:rPr lang="es-ES" b="1" dirty="0">
                <a:latin typeface="Courier New" panose="02070309020205020404" pitchFamily="49" charset="0"/>
                <a:cs typeface="Courier New" panose="02070309020205020404" pitchFamily="49" charset="0"/>
              </a:rPr>
              <a:t>(2,2)*</a:t>
            </a:r>
            <a:r>
              <a:rPr lang="es-E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y+a</a:t>
            </a:r>
            <a:r>
              <a:rPr lang="es-ES" b="1" dirty="0">
                <a:latin typeface="Courier New" panose="02070309020205020404" pitchFamily="49" charset="0"/>
                <a:cs typeface="Courier New" panose="02070309020205020404" pitchFamily="49" charset="0"/>
              </a:rPr>
              <a:t>(2,3)*z);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z*(e(3)+a(3,1)*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x+a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(3,2)*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y+a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(3,3)*z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)];</a:t>
            </a:r>
          </a:p>
          <a:p>
            <a:pPr marL="0" indent="0">
              <a:buNone/>
            </a:pP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v0 = [.25; .33; .12];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K = 100000;</a:t>
            </a:r>
          </a:p>
          <a:p>
            <a:pPr marL="0" indent="0">
              <a:buNone/>
            </a:pP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L, h]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lyapunov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(T,[x, y, z], v0, K);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9390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3D – Generalized </a:t>
            </a:r>
            <a:r>
              <a:rPr lang="en-US" b="1" dirty="0" err="1" smtClean="0"/>
              <a:t>Lotka-Volterra</a:t>
            </a:r>
            <a:r>
              <a:rPr lang="en-US" b="1" dirty="0" smtClean="0"/>
              <a:t> Map</a:t>
            </a:r>
            <a:endParaRPr lang="en-US" b="1" dirty="0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81200"/>
            <a:ext cx="2710636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190750"/>
            <a:ext cx="2971800" cy="2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171950"/>
            <a:ext cx="2667000" cy="230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81500"/>
            <a:ext cx="3200400" cy="21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948892" y="1371600"/>
            <a:ext cx="47387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/>
              <a:t>L</a:t>
            </a:r>
            <a:r>
              <a:rPr lang="en-US" sz="2400" b="1" baseline="-25000" dirty="0"/>
              <a:t>1</a:t>
            </a:r>
            <a:r>
              <a:rPr lang="en-US" sz="2400" b="1" dirty="0"/>
              <a:t> = 1.0767   </a:t>
            </a:r>
            <a:r>
              <a:rPr lang="en-US" sz="2400" b="1" i="1" dirty="0"/>
              <a:t>L</a:t>
            </a:r>
            <a:r>
              <a:rPr lang="en-US" sz="2400" b="1" baseline="-25000" dirty="0"/>
              <a:t>2</a:t>
            </a:r>
            <a:r>
              <a:rPr lang="en-US" sz="2400" b="1" dirty="0"/>
              <a:t> = 0.9778   </a:t>
            </a:r>
            <a:r>
              <a:rPr lang="en-US" sz="2400" b="1" i="1" dirty="0"/>
              <a:t>L</a:t>
            </a:r>
            <a:r>
              <a:rPr lang="en-US" sz="2400" b="1" baseline="-25000" dirty="0"/>
              <a:t>3</a:t>
            </a:r>
            <a:r>
              <a:rPr lang="en-US" sz="2400" b="1" dirty="0"/>
              <a:t> = 0.3568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2455" y="2545694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x-y plane: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191000" y="2546866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x-z plane: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42314" y="509801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y</a:t>
            </a:r>
            <a:r>
              <a:rPr lang="en-US" b="1" dirty="0" smtClean="0"/>
              <a:t>-z plane: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0141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3D – Generalized </a:t>
            </a:r>
            <a:r>
              <a:rPr lang="en-US" b="1" dirty="0" err="1" smtClean="0"/>
              <a:t>Lotka-Volterra</a:t>
            </a:r>
            <a:r>
              <a:rPr lang="en-US" b="1" dirty="0" smtClean="0"/>
              <a:t> Map</a:t>
            </a:r>
            <a:endParaRPr lang="en-US" b="1" dirty="0"/>
          </a:p>
        </p:txBody>
      </p:sp>
      <p:pic>
        <p:nvPicPr>
          <p:cNvPr id="5" name="3DRotation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</p:spTree>
    <p:extLst>
      <p:ext uri="{BB962C8B-B14F-4D97-AF65-F5344CB8AC3E}">
        <p14:creationId xmlns:p14="http://schemas.microsoft.com/office/powerpoint/2010/main" val="257036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30D – Pendulum Waves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362" y="2448719"/>
            <a:ext cx="5629275" cy="2828925"/>
          </a:xfrm>
        </p:spPr>
      </p:pic>
    </p:spTree>
    <p:extLst>
      <p:ext uri="{BB962C8B-B14F-4D97-AF65-F5344CB8AC3E}">
        <p14:creationId xmlns:p14="http://schemas.microsoft.com/office/powerpoint/2010/main" val="32512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30D – Pendulum Waves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syms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x1 x2 x3 x4 x5 x6 x7 x8 x9 x10 x11 x12 x13 x14 x15 x16 x17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x18 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x19 x20 x21 x22 x23 x24 x25 x26 x27 x28 x29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x30;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l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= [1 0.927297668 0.862244898 0.803804994 0.751111111 ...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0.703433923 0.66015625 0.620752984 0.584775087 0.551836735 ...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0.521604938 0.493791088 0.468144044 0.444444444 0.4225];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g = 9.8;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K =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./ g;</a:t>
            </a:r>
          </a:p>
          <a:p>
            <a:pPr marL="0" indent="0">
              <a:buNone/>
            </a:pPr>
            <a:r>
              <a:rPr lang="es-ES" b="1" dirty="0">
                <a:latin typeface="Courier New" panose="02070309020205020404" pitchFamily="49" charset="0"/>
                <a:cs typeface="Courier New" panose="02070309020205020404" pitchFamily="49" charset="0"/>
              </a:rPr>
              <a:t>A = [2*x1 - K(1)*sin(x1)-x2;      x1;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2*x3 - K(2)*sin(x3)-x4;      x3;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2*x5 - K(3)*sin(x5)-x6;      x5;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2*x7 - K(4)*sin(x7)-x8;      x7;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2*x9 - K(5)*sin(x9)-x10;     x9;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2*x11 - K(6)*sin(x11)-x12;   x11;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2*x13 - K(7)*sin(x13)-x14;   x13;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2*x15 - K(8)*sin(x15)-x16;   x15;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2*x17 - K(9)*sin(x17)-x18;   x17;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2*x19 - K(10)*sin(x19)-x20;  x19;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2*x21 - K(11)*sin(x21)-x22;  x21;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2*x23 - K(12)*sin(x23)-x24;  x23;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2*x25 - K(13)*sin(x25)-x26;  x25;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2*x27 - K(14)*sin(x27)-x28;  x27;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2*x29 - K(15)*sin(x29)-x30;  x29;];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v0 = [0.261799387799149;  0.249217380574659;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0.282868266206791;  0.268244419963807;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0.304869644392350;  0.287965847978721;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0.327833145080897;  0.308393591940727;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0.351793019525310;  0.329543572650138;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0.376788915819065;  0.351436463355374;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0.402866816988009;  0.374098615009582;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0.430080198368775;  0.397563196520627;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0.458491471361727;  0.421871616155080;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0.488173815687707;  0.447075323674904;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0.519213517345463;  0.473238110799627;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0.551713020829129;  0.500439113607177;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0.585794970513747;  0.528776789105100;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0.621607663828993;  0.558374283923831;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0.659332576233307;  0.589386847571669];  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pt-BR" b="1" dirty="0">
                <a:latin typeface="Courier New" panose="02070309020205020404" pitchFamily="49" charset="0"/>
                <a:cs typeface="Courier New" panose="02070309020205020404" pitchFamily="49" charset="0"/>
              </a:rPr>
              <a:t>a = [x1, x2, x3, x4, x5, x6, x7, x8, x9, x10, x11, x12, x13, x14, x15, ...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x16, x17, x18, x19, x20, x21, x22, x23, x24, x25, x26, x27, x28, ...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x29, x30];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N = 10000;</a:t>
            </a:r>
          </a:p>
          <a:p>
            <a:pPr marL="0" indent="0">
              <a:buNone/>
            </a:pPr>
            <a:r>
              <a:rPr lang="pt-BR" b="1" dirty="0">
                <a:latin typeface="Courier New" panose="02070309020205020404" pitchFamily="49" charset="0"/>
                <a:cs typeface="Courier New" panose="02070309020205020404" pitchFamily="49" charset="0"/>
              </a:rPr>
              <a:t>[L, h] = lyapunov(A, a, v0, N</a:t>
            </a:r>
            <a:r>
              <a:rPr lang="pt-BR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6" name="Straight Connector 5"/>
          <p:cNvCxnSpPr>
            <a:stCxn id="2" idx="2"/>
          </p:cNvCxnSpPr>
          <p:nvPr/>
        </p:nvCxnSpPr>
        <p:spPr>
          <a:xfrm>
            <a:off x="4572000" y="1417638"/>
            <a:ext cx="0" cy="44497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529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Definititions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0" indent="0" algn="just">
                  <a:buNone/>
                </a:pPr>
                <a:r>
                  <a:rPr lang="en-US" b="1" dirty="0" smtClean="0"/>
                  <a:t>Let </a:t>
                </a:r>
                <a:r>
                  <a:rPr lang="en-US" b="1" i="1" dirty="0"/>
                  <a:t>f</a:t>
                </a:r>
                <a:r>
                  <a:rPr lang="en-US" b="1" dirty="0"/>
                  <a:t> be a smooth map on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/>
                          </a:rPr>
                          <m:t>ℝ</m:t>
                        </m:r>
                      </m:e>
                      <m:sup>
                        <m:r>
                          <a:rPr lang="en-US" b="1" i="1">
                            <a:latin typeface="Cambria Math"/>
                          </a:rPr>
                          <m:t>𝒎</m:t>
                        </m:r>
                      </m:sup>
                    </m:sSup>
                  </m:oMath>
                </a14:m>
                <a:r>
                  <a:rPr lang="en-US" b="1" dirty="0"/>
                  <a:t>, let </a:t>
                </a:r>
                <a:r>
                  <a:rPr lang="en-US" b="1" i="1" dirty="0" err="1"/>
                  <a:t>J</a:t>
                </a:r>
                <a:r>
                  <a:rPr lang="en-US" b="1" i="1" baseline="-25000" dirty="0" err="1"/>
                  <a:t>n</a:t>
                </a:r>
                <a:r>
                  <a:rPr lang="en-US" b="1" dirty="0"/>
                  <a:t> = </a:t>
                </a:r>
                <a:r>
                  <a:rPr lang="en-US" b="1" dirty="0" err="1"/>
                  <a:t>Df</a:t>
                </a:r>
                <a:r>
                  <a:rPr lang="en-US" b="1" baseline="30000" dirty="0" err="1"/>
                  <a:t>n</a:t>
                </a:r>
                <a:r>
                  <a:rPr lang="en-US" b="1" dirty="0"/>
                  <a:t>(v</a:t>
                </a:r>
                <a:r>
                  <a:rPr lang="en-US" b="1" baseline="-25000" dirty="0"/>
                  <a:t>0</a:t>
                </a:r>
                <a:r>
                  <a:rPr lang="en-US" b="1" dirty="0"/>
                  <a:t>), and for </a:t>
                </a:r>
                <a:r>
                  <a:rPr lang="en-US" b="1" i="1" dirty="0"/>
                  <a:t>k</a:t>
                </a:r>
                <a:r>
                  <a:rPr lang="en-US" b="1" dirty="0"/>
                  <a:t> = 1,…,</a:t>
                </a:r>
                <a:r>
                  <a:rPr lang="en-US" b="1" i="1" dirty="0"/>
                  <a:t>m</a:t>
                </a:r>
                <a:r>
                  <a:rPr lang="en-US" b="1" dirty="0"/>
                  <a:t>, let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/>
                          </a:rPr>
                          <m:t>𝒓</m:t>
                        </m:r>
                      </m:e>
                      <m:sub>
                        <m:r>
                          <a:rPr lang="en-US" b="1" i="1">
                            <a:latin typeface="Cambria Math"/>
                          </a:rPr>
                          <m:t>𝒌</m:t>
                        </m:r>
                      </m:sub>
                      <m:sup>
                        <m:r>
                          <a:rPr lang="en-US" b="1" i="1">
                            <a:latin typeface="Cambria Math"/>
                          </a:rPr>
                          <m:t>𝒏</m:t>
                        </m:r>
                      </m:sup>
                    </m:sSubSup>
                  </m:oMath>
                </a14:m>
                <a:r>
                  <a:rPr lang="en-US" b="1" dirty="0"/>
                  <a:t> be the length of the </a:t>
                </a:r>
                <a:r>
                  <a:rPr lang="en-US" b="1" i="1" dirty="0" err="1"/>
                  <a:t>k</a:t>
                </a:r>
                <a:r>
                  <a:rPr lang="en-US" b="1" dirty="0" err="1"/>
                  <a:t>th</a:t>
                </a:r>
                <a:r>
                  <a:rPr lang="en-US" b="1" dirty="0"/>
                  <a:t> longest orthogonal axis of the ellipsoid </a:t>
                </a:r>
                <a:r>
                  <a:rPr lang="en-US" b="1" i="1" dirty="0" err="1"/>
                  <a:t>J</a:t>
                </a:r>
                <a:r>
                  <a:rPr lang="en-US" b="1" i="1" baseline="-25000" dirty="0" err="1"/>
                  <a:t>n</a:t>
                </a:r>
                <a:r>
                  <a:rPr lang="en-US" b="1" i="1" dirty="0" err="1"/>
                  <a:t>U</a:t>
                </a:r>
                <a:r>
                  <a:rPr lang="en-US" b="1" dirty="0"/>
                  <a:t> for an orbit with the initial point v</a:t>
                </a:r>
                <a:r>
                  <a:rPr lang="en-US" b="1" baseline="-25000" dirty="0"/>
                  <a:t>0</a:t>
                </a:r>
                <a:r>
                  <a:rPr lang="en-US" b="1" dirty="0"/>
                  <a:t>.  Then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/>
                          </a:rPr>
                          <m:t>𝒓</m:t>
                        </m:r>
                      </m:e>
                      <m:sub>
                        <m:r>
                          <a:rPr lang="en-US" b="1" i="1">
                            <a:latin typeface="Cambria Math"/>
                          </a:rPr>
                          <m:t>𝒌</m:t>
                        </m:r>
                      </m:sub>
                      <m:sup>
                        <m:r>
                          <a:rPr lang="en-US" b="1" i="1">
                            <a:latin typeface="Cambria Math"/>
                          </a:rPr>
                          <m:t>𝒏</m:t>
                        </m:r>
                      </m:sup>
                    </m:sSubSup>
                  </m:oMath>
                </a14:m>
                <a:r>
                  <a:rPr lang="en-US" b="1" dirty="0"/>
                  <a:t> measures the contraction or expansion near the orbit of v</a:t>
                </a:r>
                <a:r>
                  <a:rPr lang="en-US" b="1" baseline="-25000" dirty="0"/>
                  <a:t>0</a:t>
                </a:r>
                <a:r>
                  <a:rPr lang="en-US" b="1" dirty="0"/>
                  <a:t> during the first </a:t>
                </a:r>
                <a:r>
                  <a:rPr lang="en-US" b="1" i="1" dirty="0"/>
                  <a:t>n</a:t>
                </a:r>
                <a:r>
                  <a:rPr lang="en-US" b="1" dirty="0"/>
                  <a:t> iterations.  The </a:t>
                </a:r>
                <a:r>
                  <a:rPr lang="en-US" b="1" i="1" dirty="0" err="1"/>
                  <a:t>k</a:t>
                </a:r>
                <a:r>
                  <a:rPr lang="en-US" b="1" dirty="0" err="1"/>
                  <a:t>th</a:t>
                </a:r>
                <a:r>
                  <a:rPr lang="en-US" b="1" dirty="0"/>
                  <a:t> </a:t>
                </a:r>
                <a:r>
                  <a:rPr lang="en-US" b="1" dirty="0" err="1">
                    <a:solidFill>
                      <a:srgbClr val="FF0000"/>
                    </a:solidFill>
                  </a:rPr>
                  <a:t>Lyapunov</a:t>
                </a:r>
                <a:r>
                  <a:rPr lang="en-US" b="1" dirty="0">
                    <a:solidFill>
                      <a:srgbClr val="FF0000"/>
                    </a:solidFill>
                  </a:rPr>
                  <a:t> number </a:t>
                </a:r>
                <a:r>
                  <a:rPr lang="en-US" b="1" dirty="0"/>
                  <a:t>of v</a:t>
                </a:r>
                <a:r>
                  <a:rPr lang="en-US" b="1" baseline="-25000" dirty="0"/>
                  <a:t>0</a:t>
                </a:r>
                <a:r>
                  <a:rPr lang="en-US" b="1" dirty="0"/>
                  <a:t> is defined by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/>
                          </a:rPr>
                          <m:t>𝑳</m:t>
                        </m:r>
                      </m:e>
                      <m:sub>
                        <m:r>
                          <a:rPr lang="en-US" b="1" i="1">
                            <a:latin typeface="Cambria Math"/>
                          </a:rPr>
                          <m:t>𝒌</m:t>
                        </m:r>
                      </m:sub>
                    </m:sSub>
                    <m:r>
                      <a:rPr lang="en-US" b="1" i="1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b="1" i="1">
                            <a:latin typeface="Cambria Math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limLowPr>
                          <m:e>
                            <m:r>
                              <a:rPr lang="en-US" b="1" i="1">
                                <a:latin typeface="Cambria Math"/>
                              </a:rPr>
                              <m:t>𝒍𝒊𝒎</m:t>
                            </m:r>
                          </m:e>
                          <m:lim>
                            <m:r>
                              <a:rPr lang="en-US" b="1" i="1">
                                <a:latin typeface="Cambria Math"/>
                              </a:rPr>
                              <m:t>𝒏</m:t>
                            </m:r>
                            <m:r>
                              <a:rPr lang="en-US" b="1" i="1">
                                <a:latin typeface="Cambria Math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sSup>
                          <m:sSup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1" i="1">
                                    <a:latin typeface="Cambria Math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b="1" i="1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𝒌</m:t>
                                    </m:r>
                                  </m:sub>
                                  <m:sup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𝒏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en-US" b="1" i="1">
                                <a:latin typeface="Cambria Math"/>
                              </a:rPr>
                              <m:t>𝟏</m:t>
                            </m:r>
                            <m:r>
                              <a:rPr lang="en-US" b="1" i="1">
                                <a:latin typeface="Cambria Math"/>
                              </a:rPr>
                              <m:t>/</m:t>
                            </m:r>
                            <m:r>
                              <a:rPr lang="en-US" b="1" i="1">
                                <a:latin typeface="Cambria Math"/>
                              </a:rPr>
                              <m:t>𝒏</m:t>
                            </m:r>
                          </m:sup>
                        </m:sSup>
                      </m:e>
                    </m:func>
                  </m:oMath>
                </a14:m>
                <a:r>
                  <a:rPr lang="en-US" b="1" dirty="0" smtClean="0"/>
                  <a:t>,</a:t>
                </a:r>
                <a:endParaRPr lang="en-US" b="1" dirty="0"/>
              </a:p>
              <a:p>
                <a:pPr marL="0" indent="0">
                  <a:buNone/>
                </a:pPr>
                <a:r>
                  <a:rPr lang="en-US" b="1" dirty="0"/>
                  <a:t>if this limit exists.</a:t>
                </a:r>
              </a:p>
              <a:p>
                <a:pPr marL="0" indent="0">
                  <a:buNone/>
                </a:pPr>
                <a:endParaRPr lang="en-US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704" t="-2695" r="-1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282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30D – Pendulum Waves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  Number     Exponent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1.0006   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0.0006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1.0006    0.0006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1.0005    0.0005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1.0005    0.0005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1.0005    0.0005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1.0005    0.0005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1.0005    0.0005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1.0004    0.0004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1.0004    0.0004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1.0004    0.0004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1.0003    0.0003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1.0003    0.0003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1.0003    0.0003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1.0003    0.0003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1.0002    0.0002</a:t>
            </a:r>
          </a:p>
          <a:p>
            <a:pPr marL="0" indent="0">
              <a:buNone/>
            </a:pP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      Number    Exponent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0.9998  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-0.0002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0.9997   -0.0003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0.9997   -0.0003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0.9997   -0.0003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0.9997   -0.0003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0.9996   -0.0004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0.9996   -0.0004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0.9996   -0.0004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0.9995   -0.0005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0.9995   -0.0005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0.9995   -0.0005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0.9995   -0.0005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0.9995   -0.0005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0.9994   -0.0006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0.9994   -0.0006</a:t>
            </a:r>
          </a:p>
          <a:p>
            <a:pPr marL="0" indent="0">
              <a:buNone/>
            </a:pP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55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30D – Pendulum Waves</a:t>
            </a:r>
            <a:endParaRPr lang="en-US" b="1" dirty="0"/>
          </a:p>
        </p:txBody>
      </p:sp>
      <p:pic>
        <p:nvPicPr>
          <p:cNvPr id="6" name="pendulumdiscrete.wmv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</p:spTree>
    <p:extLst>
      <p:ext uri="{BB962C8B-B14F-4D97-AF65-F5344CB8AC3E}">
        <p14:creationId xmlns:p14="http://schemas.microsoft.com/office/powerpoint/2010/main" val="106413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2D-map Encryption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75" y="1447800"/>
            <a:ext cx="4972050" cy="221932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62" y="3886200"/>
            <a:ext cx="4791075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5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3D-map encryption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50" y="1905000"/>
            <a:ext cx="4686300" cy="2076450"/>
          </a:xfrm>
        </p:spPr>
      </p:pic>
    </p:spTree>
    <p:extLst>
      <p:ext uri="{BB962C8B-B14F-4D97-AF65-F5344CB8AC3E}">
        <p14:creationId xmlns:p14="http://schemas.microsoft.com/office/powerpoint/2010/main" val="227008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  <a:ea typeface="Cambria Math"/>
                      </a:rPr>
                      <m:t>𝜺</m:t>
                    </m:r>
                  </m:oMath>
                </a14:m>
                <a:r>
                  <a:rPr lang="en-US" b="1" dirty="0" smtClean="0"/>
                  <a:t> away from correct key</a:t>
                </a:r>
                <a:endParaRPr lang="en-US" b="1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412" y="1724819"/>
            <a:ext cx="4829175" cy="4276725"/>
          </a:xfrm>
        </p:spPr>
      </p:pic>
      <p:sp>
        <p:nvSpPr>
          <p:cNvPr id="6" name="TextBox 5"/>
          <p:cNvSpPr txBox="1"/>
          <p:nvPr/>
        </p:nvSpPr>
        <p:spPr>
          <a:xfrm>
            <a:off x="914400" y="6321623"/>
            <a:ext cx="655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Source: </a:t>
            </a:r>
            <a:r>
              <a:rPr lang="en-US" sz="1400" dirty="0"/>
              <a:t>3D Chaotic Functions for Image </a:t>
            </a:r>
            <a:r>
              <a:rPr lang="en-US" sz="1400" dirty="0" smtClean="0"/>
              <a:t>Encryption by </a:t>
            </a:r>
            <a:r>
              <a:rPr lang="en-US" sz="1400" dirty="0" err="1" smtClean="0"/>
              <a:t>Khade</a:t>
            </a:r>
            <a:r>
              <a:rPr lang="en-US" sz="1400" dirty="0" smtClean="0"/>
              <a:t> and </a:t>
            </a:r>
            <a:r>
              <a:rPr lang="en-US" sz="1400" dirty="0" err="1"/>
              <a:t>Narnaware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5670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Mixing Fluids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058080"/>
            <a:ext cx="2819400" cy="289492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133600"/>
            <a:ext cx="2838450" cy="27622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52578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Non-Chaotic Mixing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433237" y="5241483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Chaotic Mixing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14400" y="6019800"/>
            <a:ext cx="7414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Source: </a:t>
            </a:r>
            <a:r>
              <a:rPr lang="en-US" sz="1400" dirty="0"/>
              <a:t>Chaotic mixing of viscous </a:t>
            </a:r>
            <a:r>
              <a:rPr lang="en-US" sz="1400" dirty="0" smtClean="0"/>
              <a:t>fluids by </a:t>
            </a:r>
            <a:r>
              <a:rPr lang="en-US" sz="1400" dirty="0" err="1" smtClean="0"/>
              <a:t>Gouillart</a:t>
            </a:r>
            <a:r>
              <a:rPr lang="en-US" sz="1400" dirty="0" smtClean="0"/>
              <a:t>, </a:t>
            </a:r>
            <a:r>
              <a:rPr lang="en-US" sz="1400" dirty="0" err="1" smtClean="0"/>
              <a:t>Dauchot</a:t>
            </a:r>
            <a:r>
              <a:rPr lang="en-US" sz="1400" dirty="0" smtClean="0"/>
              <a:t>, and </a:t>
            </a:r>
            <a:r>
              <a:rPr lang="en-US" sz="1400" dirty="0" err="1"/>
              <a:t>Thiffeault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1846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Lyapunov</a:t>
            </a:r>
            <a:r>
              <a:rPr lang="en-US" b="1" dirty="0" smtClean="0"/>
              <a:t> Fractals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57400"/>
            <a:ext cx="3687746" cy="27622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752600"/>
            <a:ext cx="3352800" cy="335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6019800"/>
            <a:ext cx="7414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Source: </a:t>
            </a:r>
            <a:r>
              <a:rPr lang="en-US" sz="1400" dirty="0"/>
              <a:t>Paul Brown - http://www.arttech.ab.ca/pbrown/tws_fractals/fractal_images.html</a:t>
            </a:r>
          </a:p>
        </p:txBody>
      </p:sp>
    </p:spTree>
    <p:extLst>
      <p:ext uri="{BB962C8B-B14F-4D97-AF65-F5344CB8AC3E}">
        <p14:creationId xmlns:p14="http://schemas.microsoft.com/office/powerpoint/2010/main" val="72508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79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Definitions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 smtClean="0"/>
                  <a:t>Let </a:t>
                </a:r>
                <a:r>
                  <a:rPr lang="en-US" b="1" dirty="0"/>
                  <a:t>f be a map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/>
                          </a:rPr>
                          <m:t>ℝ</m:t>
                        </m:r>
                      </m:e>
                      <m:sup>
                        <m:r>
                          <a:rPr lang="en-US" b="1" i="1">
                            <a:latin typeface="Cambria Math"/>
                          </a:rPr>
                          <m:t>𝒎</m:t>
                        </m:r>
                      </m:sup>
                    </m:sSup>
                  </m:oMath>
                </a14:m>
                <a:r>
                  <a:rPr lang="en-US" b="1" dirty="0"/>
                  <a:t>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𝒎</m:t>
                    </m:r>
                    <m:r>
                      <a:rPr lang="en-US" b="1" i="1">
                        <a:latin typeface="Cambria Math"/>
                      </a:rPr>
                      <m:t>≥</m:t>
                    </m:r>
                    <m:r>
                      <a:rPr lang="en-US" b="1" i="1">
                        <a:latin typeface="Cambria Math"/>
                      </a:rPr>
                      <m:t>𝟏</m:t>
                    </m:r>
                  </m:oMath>
                </a14:m>
                <a:r>
                  <a:rPr lang="en-US" b="1" dirty="0"/>
                  <a:t>, and let {v</a:t>
                </a:r>
                <a:r>
                  <a:rPr lang="en-US" b="1" baseline="-25000" dirty="0"/>
                  <a:t>0</a:t>
                </a:r>
                <a:r>
                  <a:rPr lang="en-US" b="1" dirty="0"/>
                  <a:t>, v</a:t>
                </a:r>
                <a:r>
                  <a:rPr lang="en-US" b="1" baseline="-25000" dirty="0"/>
                  <a:t>1</a:t>
                </a:r>
                <a:r>
                  <a:rPr lang="en-US" b="1" dirty="0"/>
                  <a:t>, v</a:t>
                </a:r>
                <a:r>
                  <a:rPr lang="en-US" b="1" baseline="-25000" dirty="0"/>
                  <a:t>2</a:t>
                </a:r>
                <a:r>
                  <a:rPr lang="en-US" b="1" dirty="0"/>
                  <a:t>, …} be a bounded orbit of f.  The orbit </a:t>
                </a:r>
                <a:r>
                  <a:rPr lang="en-US" b="1" dirty="0" smtClean="0"/>
                  <a:t>is </a:t>
                </a:r>
                <a:r>
                  <a:rPr lang="en-US" b="1" dirty="0">
                    <a:solidFill>
                      <a:srgbClr val="FF0000"/>
                    </a:solidFill>
                  </a:rPr>
                  <a:t>chaotic</a:t>
                </a:r>
                <a:r>
                  <a:rPr lang="en-US" b="1" dirty="0"/>
                  <a:t> </a:t>
                </a:r>
                <a:r>
                  <a:rPr lang="en-US" b="1" dirty="0" smtClean="0"/>
                  <a:t>if:</a:t>
                </a:r>
                <a:endParaRPr lang="en-US" b="1" dirty="0"/>
              </a:p>
              <a:p>
                <a:pPr marL="457200" lvl="1" indent="0">
                  <a:buNone/>
                </a:pPr>
                <a:r>
                  <a:rPr lang="en-US" b="1" dirty="0" smtClean="0"/>
                  <a:t>1. It </a:t>
                </a:r>
                <a:r>
                  <a:rPr lang="en-US" b="1" dirty="0"/>
                  <a:t>is not asymptotically periodic</a:t>
                </a:r>
              </a:p>
              <a:p>
                <a:pPr marL="457200" lvl="1" indent="0">
                  <a:buNone/>
                </a:pPr>
                <a:r>
                  <a:rPr lang="en-US" b="1" dirty="0" smtClean="0"/>
                  <a:t>2. No </a:t>
                </a:r>
                <a:r>
                  <a:rPr lang="en-US" b="1" dirty="0" err="1"/>
                  <a:t>Lyapunov</a:t>
                </a:r>
                <a:r>
                  <a:rPr lang="en-US" b="1" dirty="0"/>
                  <a:t> number is exactly 1</a:t>
                </a:r>
              </a:p>
              <a:p>
                <a:pPr marL="457200" lvl="1" indent="0">
                  <a:buNone/>
                </a:pPr>
                <a:r>
                  <a:rPr lang="en-US" b="1" dirty="0" smtClean="0"/>
                  <a:t>3</a:t>
                </a:r>
                <a:r>
                  <a:rPr lang="en-US" b="1" i="1" dirty="0" smtClean="0"/>
                  <a:t>. L</a:t>
                </a:r>
                <a:r>
                  <a:rPr lang="en-US" b="1" baseline="-25000" dirty="0" smtClean="0"/>
                  <a:t>1</a:t>
                </a:r>
                <a:r>
                  <a:rPr lang="en-US" b="1" dirty="0" smtClean="0"/>
                  <a:t>(v</a:t>
                </a:r>
                <a:r>
                  <a:rPr lang="en-US" b="1" baseline="-25000" dirty="0" smtClean="0"/>
                  <a:t>0</a:t>
                </a:r>
                <a:r>
                  <a:rPr lang="en-US" b="1" dirty="0"/>
                  <a:t>) &gt; 1</a:t>
                </a:r>
              </a:p>
              <a:p>
                <a:endParaRPr lang="en-US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852" t="-1617" r="-1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17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Code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pt-BR" b="1" dirty="0">
                <a:latin typeface="Courier New" panose="02070309020205020404" pitchFamily="49" charset="0"/>
                <a:cs typeface="Courier New" panose="02070309020205020404" pitchFamily="49" charset="0"/>
              </a:rPr>
              <a:t>function [ L, h ] = lyapunov( A, a, v0, N )</a:t>
            </a:r>
          </a:p>
          <a:p>
            <a:pPr marL="0" indent="0">
              <a:buNone/>
            </a:pPr>
            <a:endParaRPr lang="en-US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m, n] = size(A);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h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zeros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(m,1);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L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zeros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(m,1);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w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zeros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(m,m,N+1);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z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zeros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m,m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y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zeros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m,m,N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zeros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(m,1,N+1);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sum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zeros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(m,1);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J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jacobian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A,a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marL="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Afunc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matlabFunction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(A);  % convert A to a function</a:t>
            </a:r>
          </a:p>
          <a:p>
            <a:pPr marL="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Jfunc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matlabFunction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(J,'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vars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',a);  % convert J to a function 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v(:,1,1) = v0;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w(:,:,1) = eye(m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92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Code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 j = 1:N</a:t>
            </a:r>
          </a:p>
          <a:p>
            <a:pPr marL="0" indent="0">
              <a:buNone/>
            </a:pP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for </a:t>
            </a:r>
            <a:r>
              <a:rPr lang="en-US" sz="13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1:m</a:t>
            </a:r>
          </a:p>
          <a:p>
            <a:pPr marL="0" indent="0">
              <a:buNone/>
            </a:pP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3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tmp</a:t>
            </a: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_ = num2cell( v(:,1,j) );</a:t>
            </a:r>
          </a:p>
          <a:p>
            <a:pPr marL="0" indent="0">
              <a:buNone/>
            </a:pPr>
            <a:r>
              <a:rPr lang="pl-PL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z(:,i) = Jfunc(tmp_{:})*w(:,i,j);</a:t>
            </a:r>
          </a:p>
          <a:p>
            <a:pPr marL="0" indent="0">
              <a:buNone/>
            </a:pP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end</a:t>
            </a:r>
          </a:p>
          <a:p>
            <a:pPr marL="0" indent="0">
              <a:buNone/>
            </a:pP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for </a:t>
            </a:r>
            <a:r>
              <a:rPr lang="en-US" sz="13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1:m</a:t>
            </a:r>
          </a:p>
          <a:p>
            <a:pPr marL="0" indent="0">
              <a:buNone/>
            </a:pP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% Do Gram-Schmidt </a:t>
            </a:r>
            <a:r>
              <a:rPr lang="en-US" sz="13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orthogonalization</a:t>
            </a: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 on z</a:t>
            </a:r>
          </a:p>
          <a:p>
            <a:pPr marL="0" indent="0">
              <a:buNone/>
            </a:pP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y(:,</a:t>
            </a:r>
            <a:r>
              <a:rPr lang="en-US" sz="13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i,j</a:t>
            </a: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= z(:,</a:t>
            </a:r>
            <a:r>
              <a:rPr lang="en-US" sz="13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for k = 1:i-1</a:t>
            </a:r>
          </a:p>
          <a:p>
            <a:pPr marL="0" indent="0">
              <a:buNone/>
            </a:pP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y(:,</a:t>
            </a:r>
            <a:r>
              <a:rPr lang="en-US" sz="13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i,j</a:t>
            </a: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= y(:,</a:t>
            </a:r>
            <a:r>
              <a:rPr lang="en-US" sz="13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i,j</a:t>
            </a: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- ...</a:t>
            </a:r>
          </a:p>
          <a:p>
            <a:pPr marL="0" indent="0">
              <a:buNone/>
            </a:pP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(dot(z(:,</a:t>
            </a:r>
            <a:r>
              <a:rPr lang="en-US" sz="13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), y(:,</a:t>
            </a:r>
            <a:r>
              <a:rPr lang="en-US" sz="13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k,j</a:t>
            </a: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 / norm(y(:,</a:t>
            </a:r>
            <a:r>
              <a:rPr lang="en-US" sz="13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k,j</a:t>
            </a: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))^2) * y(:,</a:t>
            </a:r>
            <a:r>
              <a:rPr lang="en-US" sz="13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k,j</a:t>
            </a: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end</a:t>
            </a:r>
          </a:p>
          <a:p>
            <a:pPr marL="0" indent="0">
              <a:buNone/>
            </a:pPr>
            <a:r>
              <a:rPr lang="pl-PL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w(:,i,j+1) = y(:,i,j)/ norm(y(:,i,j));  % Normalize vector to eliminate </a:t>
            </a:r>
          </a:p>
          <a:p>
            <a:pPr marL="0" indent="0">
              <a:buNone/>
            </a:pP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              % very large and very small </a:t>
            </a:r>
          </a:p>
          <a:p>
            <a:pPr marL="0" indent="0">
              <a:buNone/>
            </a:pP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              % numbers</a:t>
            </a:r>
          </a:p>
          <a:p>
            <a:pPr marL="0" indent="0">
              <a:buNone/>
            </a:pP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end</a:t>
            </a:r>
          </a:p>
          <a:p>
            <a:pPr marL="0" indent="0">
              <a:buNone/>
            </a:pP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3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tmp</a:t>
            </a: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_ = num2cell( v(:,1,j) );</a:t>
            </a:r>
          </a:p>
          <a:p>
            <a:pPr marL="0" indent="0">
              <a:buNone/>
            </a:pP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v(:,1,j+1) = </a:t>
            </a:r>
            <a:r>
              <a:rPr lang="en-US" sz="13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Afunc</a:t>
            </a: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( </a:t>
            </a:r>
            <a:r>
              <a:rPr lang="en-US" sz="13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tmp</a:t>
            </a: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_{:} );</a:t>
            </a:r>
          </a:p>
          <a:p>
            <a:pPr marL="0" indent="0">
              <a:buNone/>
            </a:pPr>
            <a:r>
              <a:rPr lang="en-US" sz="13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  <a:endParaRPr lang="en-US" sz="13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63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Code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1:m</a:t>
            </a: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for j = 1:N</a:t>
            </a: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sum(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= sum(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+ log(norm(y(:,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i,j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)));</a:t>
            </a: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end</a:t>
            </a: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h(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= sum(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)/(N);</a:t>
            </a: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L(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= 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exp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(h(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pPr marL="0" indent="0">
              <a:buNone/>
            </a:pPr>
            <a:endParaRPr lang="en-US" sz="18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h 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sort(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h,'descend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');</a:t>
            </a: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L = sort(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L,'descend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');</a:t>
            </a:r>
          </a:p>
          <a:p>
            <a:pPr marL="0" indent="0">
              <a:buNone/>
            </a:pPr>
            <a:endParaRPr lang="en-US" sz="18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  <a:endParaRPr lang="en-US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05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1D - The Logistic Map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𝒏</m:t>
                          </m:r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b="1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/>
                        </a:rPr>
                        <m:t>𝝀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𝒏</m:t>
                          </m:r>
                        </m:sub>
                      </m:sSub>
                      <m:d>
                        <m:dPr>
                          <m:ctrlPr>
                            <a:rPr lang="en-US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𝟏</m:t>
                          </m:r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𝒏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1" dirty="0" smtClean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sz="1800" b="1" dirty="0" smtClean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marL="0" indent="0">
                  <a:buNone/>
                </a:pPr>
                <a:r>
                  <a:rPr lang="en-US" sz="1800" b="1" dirty="0" err="1" smtClean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syms</a:t>
                </a:r>
                <a:r>
                  <a:rPr lang="en-US" sz="18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n-US" sz="1800" b="1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x;</a:t>
                </a:r>
              </a:p>
              <a:p>
                <a:pPr marL="0" indent="0">
                  <a:buNone/>
                </a:pPr>
                <a:r>
                  <a:rPr lang="en-US" sz="1800" b="1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v0 = .45;</a:t>
                </a:r>
              </a:p>
              <a:p>
                <a:pPr marL="0" indent="0">
                  <a:buNone/>
                </a:pPr>
                <a:r>
                  <a:rPr lang="en-US" sz="1800" b="1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K = 100000;</a:t>
                </a:r>
              </a:p>
              <a:p>
                <a:pPr marL="0" indent="0">
                  <a:buNone/>
                </a:pPr>
                <a:r>
                  <a:rPr lang="pt-BR" sz="1800" b="1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for r = [2, 3, </a:t>
                </a:r>
                <a:r>
                  <a:rPr lang="pt-BR" sz="18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4</a:t>
                </a:r>
                <a:r>
                  <a:rPr lang="pt-BR" sz="1800" b="1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]</a:t>
                </a:r>
              </a:p>
              <a:p>
                <a:pPr marL="0" indent="0">
                  <a:buNone/>
                </a:pPr>
                <a:r>
                  <a:rPr lang="en-US" sz="1800" b="1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   A = r*x*(1-x</a:t>
                </a:r>
                <a:r>
                  <a:rPr lang="en-US" sz="18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);</a:t>
                </a:r>
              </a:p>
              <a:p>
                <a:pPr marL="0" indent="0">
                  <a:buNone/>
                </a:pPr>
                <a:r>
                  <a:rPr lang="en-US" sz="18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   </a:t>
                </a:r>
                <a:r>
                  <a:rPr lang="en-US" sz="1800" b="1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[L, h] = </a:t>
                </a:r>
                <a:r>
                  <a:rPr lang="en-US" sz="1800" b="1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lyapunov</a:t>
                </a:r>
                <a:r>
                  <a:rPr lang="en-US" sz="1800" b="1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(A,x,v0,K</a:t>
                </a:r>
                <a:r>
                  <a:rPr lang="en-US" sz="18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)</a:t>
                </a:r>
              </a:p>
              <a:p>
                <a:pPr marL="0" indent="0">
                  <a:buNone/>
                </a:pPr>
                <a:r>
                  <a:rPr lang="en-US" sz="18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end</a:t>
                </a:r>
              </a:p>
              <a:p>
                <a:pPr marL="0" indent="0" algn="just">
                  <a:buNone/>
                </a:pPr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291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1D - The Logistic 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ea typeface="Arial Unicode MS"/>
                <a:cs typeface="Arial Unicode MS"/>
              </a:rPr>
              <a:t>When λ</a:t>
            </a:r>
            <a:r>
              <a:rPr lang="en-US" b="1" dirty="0" smtClean="0"/>
              <a:t> = 2, L = 0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362200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733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1D - The Logistic Map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ea typeface="Arial Unicode MS"/>
                <a:cs typeface="Arial Unicode MS"/>
              </a:rPr>
              <a:t>When </a:t>
            </a:r>
            <a:r>
              <a:rPr lang="en-US" b="1" dirty="0" smtClean="0">
                <a:ea typeface="Arial Unicode MS"/>
                <a:cs typeface="Arial Unicode MS"/>
              </a:rPr>
              <a:t>λ</a:t>
            </a:r>
            <a:r>
              <a:rPr lang="en-US" b="1" dirty="0" smtClean="0"/>
              <a:t> </a:t>
            </a:r>
            <a:r>
              <a:rPr lang="en-US" b="1" dirty="0"/>
              <a:t>= </a:t>
            </a:r>
            <a:r>
              <a:rPr lang="en-US" b="1" dirty="0" smtClean="0"/>
              <a:t>3, </a:t>
            </a:r>
            <a:r>
              <a:rPr lang="en-US" b="1" dirty="0"/>
              <a:t>L = </a:t>
            </a:r>
            <a:r>
              <a:rPr lang="en-US" b="1" dirty="0" smtClean="0"/>
              <a:t>0.999846</a:t>
            </a: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362200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146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JOSH@ORLRUGNFUVWYY57I" val="509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2280</TotalTime>
  <Words>1552</Words>
  <Application>Microsoft Office PowerPoint</Application>
  <PresentationFormat>On-screen Show (4:3)</PresentationFormat>
  <Paragraphs>205</Paragraphs>
  <Slides>27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Numerical Calculations of Lyapunov Numbers</vt:lpstr>
      <vt:lpstr>Definititions</vt:lpstr>
      <vt:lpstr>Definitions</vt:lpstr>
      <vt:lpstr>The Code</vt:lpstr>
      <vt:lpstr>The Code</vt:lpstr>
      <vt:lpstr>The Code</vt:lpstr>
      <vt:lpstr>1D - The Logistic Map</vt:lpstr>
      <vt:lpstr>1D - The Logistic Map</vt:lpstr>
      <vt:lpstr>1D - The Logistic Map</vt:lpstr>
      <vt:lpstr>1D - The Logistic Map</vt:lpstr>
      <vt:lpstr>1D – The Logistic Map</vt:lpstr>
      <vt:lpstr>2D – The Tinkerbell Map</vt:lpstr>
      <vt:lpstr>2D – The Tinkerbell Map</vt:lpstr>
      <vt:lpstr>3D – Generalized Lotka-Volterra Map</vt:lpstr>
      <vt:lpstr>3D – Generalized Lotka-Volterra Map</vt:lpstr>
      <vt:lpstr>3D – Generalized Lotka-Volterra Map</vt:lpstr>
      <vt:lpstr>3D – Generalized Lotka-Volterra Map</vt:lpstr>
      <vt:lpstr>30D – Pendulum Waves</vt:lpstr>
      <vt:lpstr>30D – Pendulum Waves</vt:lpstr>
      <vt:lpstr>30D – Pendulum Waves</vt:lpstr>
      <vt:lpstr>30D – Pendulum Waves</vt:lpstr>
      <vt:lpstr>2D-map Encryption</vt:lpstr>
      <vt:lpstr>3D-map encryption</vt:lpstr>
      <vt:lpstr>ε away from correct key</vt:lpstr>
      <vt:lpstr>Mixing Fluids</vt:lpstr>
      <vt:lpstr>Lyapunov Fractals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Numerical Calculations of Lyapunov Exponents</dc:title>
  <dc:creator>Josh</dc:creator>
  <cp:lastModifiedBy>Josh</cp:lastModifiedBy>
  <cp:revision>37</cp:revision>
  <cp:lastPrinted>2014-05-01T10:58:43Z</cp:lastPrinted>
  <dcterms:created xsi:type="dcterms:W3CDTF">2014-04-25T22:15:46Z</dcterms:created>
  <dcterms:modified xsi:type="dcterms:W3CDTF">2014-05-01T11:02:55Z</dcterms:modified>
</cp:coreProperties>
</file>