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65" r:id="rId9"/>
    <p:sldId id="273" r:id="rId10"/>
    <p:sldId id="274" r:id="rId11"/>
    <p:sldId id="275" r:id="rId12"/>
    <p:sldId id="276" r:id="rId13"/>
    <p:sldId id="277" r:id="rId14"/>
    <p:sldId id="278" r:id="rId15"/>
    <p:sldId id="283" r:id="rId16"/>
    <p:sldId id="280" r:id="rId17"/>
    <p:sldId id="281" r:id="rId18"/>
    <p:sldId id="266" r:id="rId19"/>
    <p:sldId id="271" r:id="rId20"/>
    <p:sldId id="272" r:id="rId21"/>
    <p:sldId id="284" r:id="rId22"/>
    <p:sldId id="285" r:id="rId23"/>
    <p:sldId id="260" r:id="rId24"/>
    <p:sldId id="268" r:id="rId25"/>
    <p:sldId id="270" r:id="rId26"/>
    <p:sldId id="26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88" d="100"/>
          <a:sy n="88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3348-7E86-4409-BF83-EFD7B32B65B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F44DA-C5CC-4BAB-A1EB-C4ADEC6B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44DA-C5CC-4BAB-A1EB-C4ADEC6B9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F44DA-C5CC-4BAB-A1EB-C4ADEC6B9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2F11-0129-4216-A29D-7E381D05D070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066-6D7F-4302-A70A-DEF4C51B81FE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2E87-ECF8-4FC6-B494-526C394E6AD7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210E-D06E-47ED-A80B-2D07A13893E7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2F20-DF00-4990-B9CD-2C640E57F3BB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30A-74FA-4214-988C-BC58C6B6A805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726C-4900-48F8-9B61-2E18A0191FF8}" type="datetime1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CFB4-527E-4BB6-9F2B-2828E780FE99}" type="datetime1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CFD7-D428-41FC-9942-DF065AF5344F}" type="datetime1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4B0F-C3FD-4807-9BDC-CEFEF10EDA98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55B7-0C71-477E-9CC9-55171682F4D6}" type="datetime1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EFBA-F7B6-4ACB-9FEA-042E60423D86}" type="datetime1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5808-9C4E-4390-989E-AFF0BA94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6/6f/Blacksmoker_in_Atlantic_Ocean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e/e9/Nur0450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Point Boundary Value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Josh Hallam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2110581"/>
            <a:ext cx="5419725" cy="3505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Bisection or </a:t>
            </a:r>
            <a:r>
              <a:rPr lang="en-US" dirty="0" err="1" smtClean="0">
                <a:solidFill>
                  <a:schemeClr val="bg1"/>
                </a:solidFill>
              </a:rPr>
              <a:t>Hallam’s</a:t>
            </a:r>
            <a:r>
              <a:rPr lang="en-US" dirty="0" smtClean="0">
                <a:solidFill>
                  <a:schemeClr val="bg1"/>
                </a:solidFill>
              </a:rPr>
              <a:t> Method?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6" y="2209800"/>
            <a:ext cx="58769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1772444"/>
            <a:ext cx="5419725" cy="41814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2491581"/>
            <a:ext cx="5724525" cy="274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2877344"/>
            <a:ext cx="5724525" cy="19716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Newton’s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60" y="1798637"/>
            <a:ext cx="52078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69" y="1600200"/>
            <a:ext cx="577386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2963069"/>
            <a:ext cx="5724525" cy="1800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600200"/>
            <a:ext cx="457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96" y="1699418"/>
            <a:ext cx="529040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39624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600200"/>
            <a:ext cx="39624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32" y="2133600"/>
            <a:ext cx="384973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057400"/>
            <a:ext cx="4671524" cy="38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Europa?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According to astronomers, Europa is the most likely place in our solar system to harbor life.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believe it has vast oceans of liquid water underneath an ice shell that can support life similar to terrestrial life.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038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1600200"/>
            <a:ext cx="39624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95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8914"/>
            <a:ext cx="3962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1600200"/>
            <a:ext cx="4038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343150"/>
            <a:ext cx="3784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4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1447800"/>
            <a:ext cx="5105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83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9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Celestial Mechanics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Capture Dynamics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</a:rPr>
              <a:t>Astrodynamics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Gravity assist maneuvers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Capture Dynamics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need to orbit Europa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Gravity Assist Maneuvers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Probe’s initial velocity is 61.54 km/s = </a:t>
            </a:r>
            <a:r>
              <a:rPr lang="en-US" b="1" dirty="0" smtClean="0">
                <a:solidFill>
                  <a:srgbClr val="FF0000"/>
                </a:solidFill>
              </a:rPr>
              <a:t>137,700 miles / hour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Atlas V’s top speed is 47,000 miles / hour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“Slingshot” maneuvers around other planets can increase 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781800" cy="41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Patience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Choosing different launch windows and durations can lower velocity requirements and money.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Chemosynthetic Based Life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991"/>
            <a:ext cx="3675467" cy="242925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105400"/>
            <a:ext cx="36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Tube Worms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Hydrothermal Vents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Nur045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75244"/>
            <a:ext cx="5410200" cy="35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lacksmoker in Atlantic Ocea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6" y="1575244"/>
            <a:ext cx="26878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Chemosynthetic Based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1" y="1524000"/>
            <a:ext cx="7049549" cy="4159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579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Kiwa</a:t>
            </a:r>
            <a:r>
              <a:rPr lang="en-US" dirty="0" smtClean="0">
                <a:solidFill>
                  <a:schemeClr val="bg1"/>
                </a:solidFill>
              </a:rPr>
              <a:t> Colony on </a:t>
            </a:r>
            <a:r>
              <a:rPr lang="en-US" dirty="0" err="1" smtClean="0">
                <a:solidFill>
                  <a:schemeClr val="bg1"/>
                </a:solidFill>
              </a:rPr>
              <a:t>Blacksmoker</a:t>
            </a:r>
            <a:r>
              <a:rPr lang="en-US" dirty="0" smtClean="0">
                <a:solidFill>
                  <a:schemeClr val="bg1"/>
                </a:solidFill>
              </a:rPr>
              <a:t> vent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Robotic Submarine 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15" y="1600200"/>
            <a:ext cx="569517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Nonlinear shooting method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Start with initial and final positions, and guess an initial velocity to reach the final position.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Update the velocity at each iteration to get the real final position closer to the desired final position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Initial </a:t>
            </a:r>
            <a:r>
              <a:rPr lang="en-US" dirty="0" smtClean="0">
                <a:solidFill>
                  <a:schemeClr val="bg1"/>
                </a:solidFill>
              </a:rPr>
              <a:t>conditions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conditions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5/6 body problem</a:t>
            </a:r>
          </a:p>
          <a:p>
            <a:r>
              <a:rPr lang="en-US" dirty="0">
                <a:solidFill>
                  <a:schemeClr val="bg1"/>
                </a:solidFill>
              </a:rPr>
              <a:t>Step size</a:t>
            </a:r>
          </a:p>
          <a:p>
            <a:r>
              <a:rPr lang="en-US" dirty="0">
                <a:solidFill>
                  <a:schemeClr val="bg1"/>
                </a:solidFill>
              </a:rPr>
              <a:t>Duration of </a:t>
            </a:r>
            <a:r>
              <a:rPr lang="en-US" dirty="0" smtClean="0">
                <a:solidFill>
                  <a:schemeClr val="bg1"/>
                </a:solidFill>
              </a:rPr>
              <a:t>flight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Newton’s Method update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Stopping Conditions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Convergence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Existence of 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 Point Boundary Value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1" y="1600200"/>
            <a:ext cx="5440117" cy="4525963"/>
          </a:xfrm>
        </p:spPr>
      </p:pic>
    </p:spTree>
    <p:extLst>
      <p:ext uri="{BB962C8B-B14F-4D97-AF65-F5344CB8AC3E}">
        <p14:creationId xmlns:p14="http://schemas.microsoft.com/office/powerpoint/2010/main" val="2688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Code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667794"/>
            <a:ext cx="5829300" cy="23907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Two Point Boundary Value Problem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5808-9C4E-4390-989E-AFF0BA947F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399</Words>
  <Application>Microsoft Office PowerPoint</Application>
  <PresentationFormat>On-screen Show (4:3)</PresentationFormat>
  <Paragraphs>116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Two Point Boundary Value Problem</vt:lpstr>
      <vt:lpstr>Why Europa?</vt:lpstr>
      <vt:lpstr>Chemosynthetic Based Life</vt:lpstr>
      <vt:lpstr>Chemosynthetic Based Life</vt:lpstr>
      <vt:lpstr>Robotic Submarine Mission</vt:lpstr>
      <vt:lpstr>The Method</vt:lpstr>
      <vt:lpstr>The Problems</vt:lpstr>
      <vt:lpstr>The Code</vt:lpstr>
      <vt:lpstr>The Code</vt:lpstr>
      <vt:lpstr>The Code</vt:lpstr>
      <vt:lpstr>The Code</vt:lpstr>
      <vt:lpstr>The Code</vt:lpstr>
      <vt:lpstr>The Code</vt:lpstr>
      <vt:lpstr>The Code</vt:lpstr>
      <vt:lpstr>The Code</vt:lpstr>
      <vt:lpstr>The Code</vt:lpstr>
      <vt:lpstr>The Code</vt:lpstr>
      <vt:lpstr>The Solution</vt:lpstr>
      <vt:lpstr>The Solution</vt:lpstr>
      <vt:lpstr>The Solution</vt:lpstr>
      <vt:lpstr>The Solution</vt:lpstr>
      <vt:lpstr>The Solution</vt:lpstr>
      <vt:lpstr>Improvements</vt:lpstr>
      <vt:lpstr>Improvements</vt:lpstr>
      <vt:lpstr>Improvements</vt:lpstr>
      <vt:lpstr>Improvements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Point Boundary Value Problem</dc:title>
  <dc:creator>Josh</dc:creator>
  <cp:lastModifiedBy>labuser</cp:lastModifiedBy>
  <cp:revision>39</cp:revision>
  <dcterms:created xsi:type="dcterms:W3CDTF">2013-05-03T12:18:22Z</dcterms:created>
  <dcterms:modified xsi:type="dcterms:W3CDTF">2013-05-08T17:28:10Z</dcterms:modified>
</cp:coreProperties>
</file>